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8" r:id="rId4"/>
    <p:sldId id="305" r:id="rId5"/>
    <p:sldId id="280" r:id="rId6"/>
    <p:sldId id="303" r:id="rId7"/>
    <p:sldId id="304" r:id="rId8"/>
    <p:sldId id="265" r:id="rId9"/>
    <p:sldId id="266" r:id="rId10"/>
    <p:sldId id="299" r:id="rId11"/>
    <p:sldId id="300" r:id="rId12"/>
    <p:sldId id="267" r:id="rId13"/>
    <p:sldId id="302" r:id="rId14"/>
    <p:sldId id="301" r:id="rId15"/>
    <p:sldId id="269" r:id="rId16"/>
    <p:sldId id="270" r:id="rId17"/>
    <p:sldId id="271" r:id="rId18"/>
    <p:sldId id="272" r:id="rId19"/>
    <p:sldId id="273" r:id="rId20"/>
    <p:sldId id="274" r:id="rId21"/>
    <p:sldId id="281" r:id="rId22"/>
    <p:sldId id="282" r:id="rId23"/>
    <p:sldId id="283" r:id="rId24"/>
    <p:sldId id="284" r:id="rId25"/>
    <p:sldId id="286" r:id="rId26"/>
    <p:sldId id="287" r:id="rId27"/>
    <p:sldId id="295" r:id="rId28"/>
    <p:sldId id="285" r:id="rId29"/>
    <p:sldId id="294" r:id="rId30"/>
    <p:sldId id="296" r:id="rId3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126" autoAdjust="0"/>
    <p:restoredTop sz="94660"/>
  </p:normalViewPr>
  <p:slideViewPr>
    <p:cSldViewPr>
      <p:cViewPr>
        <p:scale>
          <a:sx n="70" d="100"/>
          <a:sy n="70" d="100"/>
        </p:scale>
        <p:origin x="-12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265A7-9A2A-44CC-87D0-788143ED7BAB}" type="datetimeFigureOut">
              <a:rPr lang="sr-Latn-CS" smtClean="0"/>
              <a:pPr/>
              <a:t>4.4.2011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E317-57DC-4C1B-8C38-C9F57FBBA0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265A7-9A2A-44CC-87D0-788143ED7BAB}" type="datetimeFigureOut">
              <a:rPr lang="sr-Latn-CS" smtClean="0"/>
              <a:pPr/>
              <a:t>4.4.2011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E317-57DC-4C1B-8C38-C9F57FBBA0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265A7-9A2A-44CC-87D0-788143ED7BAB}" type="datetimeFigureOut">
              <a:rPr lang="sr-Latn-CS" smtClean="0"/>
              <a:pPr/>
              <a:t>4.4.2011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E317-57DC-4C1B-8C38-C9F57FBBA0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265A7-9A2A-44CC-87D0-788143ED7BAB}" type="datetimeFigureOut">
              <a:rPr lang="sr-Latn-CS" smtClean="0"/>
              <a:pPr/>
              <a:t>4.4.2011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E317-57DC-4C1B-8C38-C9F57FBBA0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265A7-9A2A-44CC-87D0-788143ED7BAB}" type="datetimeFigureOut">
              <a:rPr lang="sr-Latn-CS" smtClean="0"/>
              <a:pPr/>
              <a:t>4.4.2011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E317-57DC-4C1B-8C38-C9F57FBBA0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265A7-9A2A-44CC-87D0-788143ED7BAB}" type="datetimeFigureOut">
              <a:rPr lang="sr-Latn-CS" smtClean="0"/>
              <a:pPr/>
              <a:t>4.4.2011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E317-57DC-4C1B-8C38-C9F57FBBA0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265A7-9A2A-44CC-87D0-788143ED7BAB}" type="datetimeFigureOut">
              <a:rPr lang="sr-Latn-CS" smtClean="0"/>
              <a:pPr/>
              <a:t>4.4.2011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E317-57DC-4C1B-8C38-C9F57FBBA0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265A7-9A2A-44CC-87D0-788143ED7BAB}" type="datetimeFigureOut">
              <a:rPr lang="sr-Latn-CS" smtClean="0"/>
              <a:pPr/>
              <a:t>4.4.2011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E317-57DC-4C1B-8C38-C9F57FBBA0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265A7-9A2A-44CC-87D0-788143ED7BAB}" type="datetimeFigureOut">
              <a:rPr lang="sr-Latn-CS" smtClean="0"/>
              <a:pPr/>
              <a:t>4.4.2011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E317-57DC-4C1B-8C38-C9F57FBBA0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265A7-9A2A-44CC-87D0-788143ED7BAB}" type="datetimeFigureOut">
              <a:rPr lang="sr-Latn-CS" smtClean="0"/>
              <a:pPr/>
              <a:t>4.4.2011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E317-57DC-4C1B-8C38-C9F57FBBA0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265A7-9A2A-44CC-87D0-788143ED7BAB}" type="datetimeFigureOut">
              <a:rPr lang="sr-Latn-CS" smtClean="0"/>
              <a:pPr/>
              <a:t>4.4.2011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E317-57DC-4C1B-8C38-C9F57FBBA0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265A7-9A2A-44CC-87D0-788143ED7BAB}" type="datetimeFigureOut">
              <a:rPr lang="sr-Latn-CS" smtClean="0"/>
              <a:pPr/>
              <a:t>4.4.2011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BE317-57DC-4C1B-8C38-C9F57FBBA0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CS" b="1" dirty="0" smtClean="0"/>
              <a:t>KOMPOZITNI MATERIJALI OJAČANI VLAKNIMA</a:t>
            </a:r>
            <a:endParaRPr lang="sr-Latn-C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867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sr-Latn-CS" i="1" dirty="0" smtClean="0"/>
              <a:t>l</a:t>
            </a:r>
            <a:r>
              <a:rPr lang="sr-Latn-CS" i="1" baseline="-25000" dirty="0" smtClean="0"/>
              <a:t>krit</a:t>
            </a:r>
            <a:r>
              <a:rPr lang="sr-Latn-CS" i="1" dirty="0" smtClean="0"/>
              <a:t>=R</a:t>
            </a:r>
            <a:r>
              <a:rPr lang="sr-Latn-CS" i="1" baseline="-25000" dirty="0" smtClean="0"/>
              <a:t>m</a:t>
            </a:r>
            <a:r>
              <a:rPr lang="sr-Latn-CS" i="1" dirty="0" smtClean="0"/>
              <a:t>d/2</a:t>
            </a:r>
            <a:r>
              <a:rPr lang="sr-Latn-CS" i="1" dirty="0" smtClean="0">
                <a:sym typeface="Symbol"/>
              </a:rPr>
              <a:t> </a:t>
            </a:r>
          </a:p>
          <a:p>
            <a:pPr>
              <a:buNone/>
            </a:pPr>
            <a:endParaRPr lang="sr-Latn-CS" i="1" dirty="0" smtClean="0">
              <a:sym typeface="Symbol"/>
            </a:endParaRPr>
          </a:p>
          <a:p>
            <a:pPr>
              <a:buNone/>
            </a:pPr>
            <a:r>
              <a:rPr lang="en-US" dirty="0" smtClean="0">
                <a:sym typeface="Symbol"/>
              </a:rPr>
              <a:t>	</a:t>
            </a:r>
            <a:endParaRPr lang="sr-Latn-CS" dirty="0" smtClean="0">
              <a:sym typeface="Symbol"/>
            </a:endParaRPr>
          </a:p>
          <a:p>
            <a:pPr>
              <a:buNone/>
            </a:pPr>
            <a:r>
              <a:rPr lang="sr-Latn-CS" dirty="0" smtClean="0"/>
              <a:t>	Vlakna manjeg prečnika su efikasnija u funkciji ojačanja osnove u odnosu na vlakna većeg </a:t>
            </a:r>
            <a:r>
              <a:rPr lang="sr-Latn-CS" dirty="0" smtClean="0"/>
              <a:t>prečnika, jer omogućavaju upotrebu kraćih vlakana (manji d =</a:t>
            </a:r>
            <a:r>
              <a:rPr lang="en-US" dirty="0" smtClean="0"/>
              <a:t>&gt; </a:t>
            </a:r>
            <a:r>
              <a:rPr lang="en-US" dirty="0" err="1" smtClean="0"/>
              <a:t>manji</a:t>
            </a:r>
            <a:r>
              <a:rPr lang="en-US" dirty="0" smtClean="0"/>
              <a:t>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krit</a:t>
            </a:r>
            <a:r>
              <a:rPr lang="sr-Latn-CS" dirty="0" smtClean="0"/>
              <a:t>).</a:t>
            </a:r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r>
              <a:rPr lang="sr-Latn-CS" dirty="0" smtClean="0"/>
              <a:t>	Princip iskorišćen kod relativno tankih vlakana – niti (uključujući nanovlakna kao što sugljenične nanocevčice).</a:t>
            </a:r>
            <a:endParaRPr lang="sr-Latn-CS" dirty="0" smtClean="0"/>
          </a:p>
          <a:p>
            <a:pPr>
              <a:buNone/>
            </a:pPr>
            <a:endParaRPr lang="sr-Latn-CS" dirty="0"/>
          </a:p>
        </p:txBody>
      </p:sp>
      <p:sp>
        <p:nvSpPr>
          <p:cNvPr id="5" name="Down Arrow 4"/>
          <p:cNvSpPr/>
          <p:nvPr/>
        </p:nvSpPr>
        <p:spPr>
          <a:xfrm>
            <a:off x="4572000" y="1600200"/>
            <a:ext cx="609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6" name="Oval 5"/>
          <p:cNvSpPr/>
          <p:nvPr/>
        </p:nvSpPr>
        <p:spPr>
          <a:xfrm>
            <a:off x="4648200" y="533400"/>
            <a:ext cx="457200" cy="838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7" name="Down Arrow 6"/>
          <p:cNvSpPr/>
          <p:nvPr/>
        </p:nvSpPr>
        <p:spPr>
          <a:xfrm>
            <a:off x="4572000" y="4038600"/>
            <a:ext cx="609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11763"/>
          </a:xfrm>
        </p:spPr>
        <p:txBody>
          <a:bodyPr/>
          <a:lstStyle/>
          <a:p>
            <a:r>
              <a:rPr lang="sr-Latn-CS" dirty="0" smtClean="0"/>
              <a:t>Empirijski izraz: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i="1" dirty="0" smtClean="0"/>
          </a:p>
          <a:p>
            <a:pPr algn="ctr">
              <a:buNone/>
            </a:pPr>
            <a:r>
              <a:rPr lang="sr-Latn-CS" i="1" dirty="0" smtClean="0"/>
              <a:t>l</a:t>
            </a:r>
            <a:r>
              <a:rPr lang="sr-Latn-CS" i="1" baseline="-25000" dirty="0" smtClean="0"/>
              <a:t>optimalna</a:t>
            </a:r>
            <a:r>
              <a:rPr lang="sr-Latn-CS" i="1" dirty="0" smtClean="0"/>
              <a:t> </a:t>
            </a:r>
            <a:r>
              <a:rPr lang="en-US" i="1" dirty="0" smtClean="0"/>
              <a:t>&gt;</a:t>
            </a:r>
            <a:r>
              <a:rPr lang="sr-Latn-CS" i="1" dirty="0" smtClean="0"/>
              <a:t> </a:t>
            </a:r>
            <a:r>
              <a:rPr lang="en-US" i="1" dirty="0" smtClean="0"/>
              <a:t>30</a:t>
            </a:r>
            <a:r>
              <a:rPr lang="sr-Latn-CS" i="1" dirty="0" smtClean="0"/>
              <a:t> l</a:t>
            </a:r>
            <a:r>
              <a:rPr lang="sr-Latn-CS" i="1" baseline="-25000" dirty="0" smtClean="0"/>
              <a:t>krit</a:t>
            </a:r>
            <a:r>
              <a:rPr lang="sr-Latn-CS" i="1" dirty="0" smtClean="0"/>
              <a:t> =</a:t>
            </a:r>
            <a:r>
              <a:rPr lang="en-US" i="1" dirty="0" smtClean="0"/>
              <a:t> 30</a:t>
            </a:r>
            <a:r>
              <a:rPr lang="sr-Latn-CS" i="1" dirty="0" smtClean="0"/>
              <a:t> R</a:t>
            </a:r>
            <a:r>
              <a:rPr lang="sr-Latn-CS" i="1" baseline="-25000" dirty="0" smtClean="0"/>
              <a:t>m</a:t>
            </a:r>
            <a:r>
              <a:rPr lang="sr-Latn-CS" i="1" dirty="0" smtClean="0"/>
              <a:t>d/2</a:t>
            </a:r>
            <a:r>
              <a:rPr lang="sr-Latn-CS" i="1" dirty="0" smtClean="0">
                <a:sym typeface="Symbol"/>
              </a:rPr>
              <a:t> </a:t>
            </a:r>
            <a:r>
              <a:rPr lang="en-US" i="1" dirty="0" smtClean="0">
                <a:sym typeface="Symbol"/>
              </a:rPr>
              <a:t> = 15</a:t>
            </a:r>
            <a:r>
              <a:rPr lang="sr-Latn-CS" i="1" dirty="0" smtClean="0"/>
              <a:t> R</a:t>
            </a:r>
            <a:r>
              <a:rPr lang="sr-Latn-CS" i="1" baseline="-25000" dirty="0" smtClean="0"/>
              <a:t>m</a:t>
            </a:r>
            <a:r>
              <a:rPr lang="sr-Latn-CS" i="1" dirty="0" smtClean="0"/>
              <a:t>d/</a:t>
            </a:r>
            <a:r>
              <a:rPr lang="sr-Latn-CS" i="1" dirty="0" smtClean="0">
                <a:sym typeface="Symbol"/>
              </a:rPr>
              <a:t>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r>
              <a:rPr lang="sr-Latn-CS" dirty="0" smtClean="0"/>
              <a:t>* l</a:t>
            </a:r>
            <a:r>
              <a:rPr lang="sr-Latn-CS" baseline="-25000" dirty="0" smtClean="0"/>
              <a:t>krit </a:t>
            </a:r>
            <a:r>
              <a:rPr lang="en-US" baseline="-25000" dirty="0" smtClean="0"/>
              <a:t> </a:t>
            </a:r>
            <a:r>
              <a:rPr lang="sr-Latn-CS" dirty="0" smtClean="0"/>
              <a:t>za staklena vlakna iznosi ~1 mm</a:t>
            </a:r>
          </a:p>
          <a:p>
            <a:pPr>
              <a:buNone/>
            </a:pPr>
            <a:r>
              <a:rPr lang="sr-Latn-CS" dirty="0" smtClean="0"/>
              <a:t>** l</a:t>
            </a:r>
            <a:r>
              <a:rPr lang="sr-Latn-CS" baseline="-25000" dirty="0" smtClean="0"/>
              <a:t>optimalno </a:t>
            </a:r>
            <a:r>
              <a:rPr lang="en-US" baseline="-25000" dirty="0" smtClean="0"/>
              <a:t> </a:t>
            </a:r>
            <a:r>
              <a:rPr lang="sr-Latn-CS" dirty="0" smtClean="0"/>
              <a:t>za staklena vlakna iznosi  </a:t>
            </a:r>
            <a:r>
              <a:rPr lang="en-US" dirty="0" smtClean="0"/>
              <a:t>&gt;30</a:t>
            </a:r>
            <a:r>
              <a:rPr lang="sr-Latn-CS" dirty="0" smtClean="0"/>
              <a:t> mm</a:t>
            </a:r>
            <a:endParaRPr lang="sr-Latn-C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>Podela kompozitnih materijala prema kritičnoj dužini vlakana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sr-Latn-CS" dirty="0" smtClean="0"/>
          </a:p>
          <a:p>
            <a:pPr marL="514350" indent="-514350">
              <a:buAutoNum type="arabicPeriod"/>
            </a:pPr>
            <a:r>
              <a:rPr lang="sr-Latn-CS" dirty="0" smtClean="0"/>
              <a:t>Diskontinualna vlakna</a:t>
            </a:r>
            <a:r>
              <a:rPr lang="en-US" dirty="0" smtClean="0"/>
              <a:t>: </a:t>
            </a:r>
            <a:r>
              <a:rPr lang="en-US" i="1" dirty="0" smtClean="0"/>
              <a:t>l</a:t>
            </a:r>
            <a:r>
              <a:rPr lang="sr-Latn-CS" i="1" dirty="0" smtClean="0"/>
              <a:t> </a:t>
            </a:r>
            <a:r>
              <a:rPr lang="en-US" i="1" dirty="0" smtClean="0"/>
              <a:t>&lt;</a:t>
            </a:r>
            <a:r>
              <a:rPr lang="sr-Latn-CS" i="1" dirty="0" smtClean="0"/>
              <a:t> </a:t>
            </a:r>
            <a:r>
              <a:rPr lang="en-US" i="1" dirty="0" smtClean="0"/>
              <a:t>15 </a:t>
            </a:r>
            <a:r>
              <a:rPr lang="en-US" i="1" dirty="0" err="1" smtClean="0"/>
              <a:t>l</a:t>
            </a:r>
            <a:r>
              <a:rPr lang="en-US" i="1" baseline="-25000" dirty="0" err="1" smtClean="0"/>
              <a:t>krit</a:t>
            </a:r>
            <a:r>
              <a:rPr lang="sr-Latn-CS" i="1" baseline="-25000" dirty="0" smtClean="0"/>
              <a:t> </a:t>
            </a:r>
          </a:p>
          <a:p>
            <a:pPr marL="514350" indent="-514350">
              <a:buNone/>
            </a:pPr>
            <a:r>
              <a:rPr lang="sr-Latn-CS" i="1" baseline="-25000" dirty="0" smtClean="0"/>
              <a:t>	</a:t>
            </a:r>
            <a:r>
              <a:rPr lang="sr-Latn-CS" dirty="0" smtClean="0"/>
              <a:t>(</a:t>
            </a:r>
            <a:r>
              <a:rPr lang="en-US" dirty="0" smtClean="0"/>
              <a:t>du</a:t>
            </a:r>
            <a:r>
              <a:rPr lang="sr-Latn-CS" dirty="0" smtClean="0"/>
              <a:t>žina ½ od optimalne =</a:t>
            </a:r>
            <a:r>
              <a:rPr lang="en-US" dirty="0" smtClean="0"/>
              <a:t>&gt; </a:t>
            </a:r>
            <a:r>
              <a:rPr lang="sr-Latn-CS" dirty="0" smtClean="0"/>
              <a:t>manji stepen ojačanja)</a:t>
            </a:r>
          </a:p>
          <a:p>
            <a:pPr marL="514350" indent="-514350">
              <a:buNone/>
            </a:pPr>
            <a:endParaRPr lang="sr-Latn-CS" dirty="0" smtClean="0"/>
          </a:p>
          <a:p>
            <a:pPr marL="514350" indent="-514350">
              <a:buAutoNum type="arabicPeriod" startAt="2"/>
            </a:pPr>
            <a:r>
              <a:rPr lang="sr-Latn-CS" dirty="0" smtClean="0"/>
              <a:t>Kontinualna vlakna</a:t>
            </a:r>
            <a:r>
              <a:rPr lang="en-US" dirty="0" smtClean="0"/>
              <a:t>: </a:t>
            </a:r>
            <a:r>
              <a:rPr lang="en-US" i="1" dirty="0" smtClean="0"/>
              <a:t>l</a:t>
            </a:r>
            <a:r>
              <a:rPr lang="sr-Latn-CS" i="1" dirty="0" smtClean="0"/>
              <a:t> </a:t>
            </a:r>
            <a:r>
              <a:rPr lang="en-US" i="1" dirty="0" smtClean="0"/>
              <a:t>&gt; 15 </a:t>
            </a:r>
            <a:r>
              <a:rPr lang="en-US" i="1" dirty="0" err="1" smtClean="0"/>
              <a:t>l</a:t>
            </a:r>
            <a:r>
              <a:rPr lang="en-US" i="1" baseline="-25000" dirty="0" err="1" smtClean="0"/>
              <a:t>krit</a:t>
            </a:r>
            <a:endParaRPr lang="sr-Latn-CS" i="1" baseline="-25000" dirty="0" smtClean="0"/>
          </a:p>
          <a:p>
            <a:pPr marL="514350" indent="-514350">
              <a:buNone/>
            </a:pPr>
            <a:r>
              <a:rPr lang="sr-Latn-CS" i="1" baseline="-25000" dirty="0" smtClean="0"/>
              <a:t>	</a:t>
            </a:r>
            <a:r>
              <a:rPr lang="sr-Latn-CS" dirty="0" smtClean="0"/>
              <a:t>(</a:t>
            </a:r>
            <a:r>
              <a:rPr lang="en-US" dirty="0" smtClean="0"/>
              <a:t>du</a:t>
            </a:r>
            <a:r>
              <a:rPr lang="sr-Latn-CS" dirty="0" smtClean="0"/>
              <a:t>ž</a:t>
            </a:r>
            <a:r>
              <a:rPr lang="en-US" dirty="0" err="1" smtClean="0"/>
              <a:t>ina</a:t>
            </a:r>
            <a:r>
              <a:rPr lang="sr-Latn-CS" dirty="0" smtClean="0"/>
              <a:t> obično veća od optimalne</a:t>
            </a:r>
            <a:r>
              <a:rPr lang="en-US" dirty="0" smtClean="0"/>
              <a:t> =&gt; </a:t>
            </a:r>
            <a:r>
              <a:rPr lang="sr-Latn-CS" dirty="0" smtClean="0"/>
              <a:t>veći stepen ojačanja)</a:t>
            </a:r>
            <a:endParaRPr lang="en-US" dirty="0" smtClean="0"/>
          </a:p>
          <a:p>
            <a:pPr marL="514350" indent="-514350">
              <a:buNone/>
            </a:pPr>
            <a:endParaRPr lang="sr-Latn-CS" dirty="0" smtClean="0"/>
          </a:p>
          <a:p>
            <a:pPr marL="514350" indent="-514350">
              <a:buNone/>
            </a:pPr>
            <a:r>
              <a:rPr lang="en-US" dirty="0" smtClean="0"/>
              <a:t>(3.	</a:t>
            </a:r>
            <a:r>
              <a:rPr lang="en-US" dirty="0" err="1" smtClean="0"/>
              <a:t>Niti</a:t>
            </a:r>
            <a:r>
              <a:rPr lang="sr-Latn-CS" dirty="0" smtClean="0"/>
              <a:t> su diskontinualna vlakna vrlo malog prečnika:                 </a:t>
            </a:r>
            <a:r>
              <a:rPr lang="en-US" i="1" dirty="0" smtClean="0"/>
              <a:t>l</a:t>
            </a:r>
            <a:r>
              <a:rPr lang="sr-Latn-CS" i="1" dirty="0" smtClean="0"/>
              <a:t> </a:t>
            </a:r>
            <a:r>
              <a:rPr lang="en-US" i="1" dirty="0" smtClean="0"/>
              <a:t>&gt; 15 </a:t>
            </a:r>
            <a:r>
              <a:rPr lang="en-US" i="1" dirty="0" err="1" smtClean="0"/>
              <a:t>l</a:t>
            </a:r>
            <a:r>
              <a:rPr lang="en-US" i="1" baseline="-25000" dirty="0" err="1" smtClean="0"/>
              <a:t>krit</a:t>
            </a:r>
            <a:r>
              <a:rPr lang="sr-Latn-CS" dirty="0" smtClean="0"/>
              <a:t>)</a:t>
            </a:r>
            <a:endParaRPr lang="en-US" dirty="0" smtClean="0"/>
          </a:p>
          <a:p>
            <a:pPr marL="514350" indent="-514350">
              <a:buNone/>
            </a:pPr>
            <a:endParaRPr lang="en-US" i="1" baseline="-25000" dirty="0" smtClean="0"/>
          </a:p>
          <a:p>
            <a:pPr marL="231775" indent="-231775">
              <a:buNone/>
            </a:pPr>
            <a:r>
              <a:rPr lang="en-US" i="1" dirty="0" smtClean="0"/>
              <a:t>*</a:t>
            </a:r>
            <a:r>
              <a:rPr lang="sr-Latn-CS" i="1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i="1" dirty="0" smtClean="0"/>
              <a:t>l&lt;&lt;</a:t>
            </a:r>
            <a:r>
              <a:rPr lang="en-US" i="1" dirty="0" err="1" smtClean="0"/>
              <a:t>l</a:t>
            </a:r>
            <a:r>
              <a:rPr lang="en-US" i="1" baseline="-25000" dirty="0" err="1" smtClean="0"/>
              <a:t>krit</a:t>
            </a:r>
            <a:r>
              <a:rPr lang="en-US" dirty="0" smtClean="0"/>
              <a:t>, </a:t>
            </a:r>
            <a:r>
              <a:rPr lang="en-US" dirty="0" err="1" smtClean="0"/>
              <a:t>kompo</a:t>
            </a:r>
            <a:r>
              <a:rPr lang="sr-Latn-CS" dirty="0" smtClean="0"/>
              <a:t>z</a:t>
            </a:r>
            <a:r>
              <a:rPr lang="en-US" dirty="0" err="1" smtClean="0"/>
              <a:t>itni</a:t>
            </a:r>
            <a:r>
              <a:rPr lang="en-US" dirty="0" smtClean="0"/>
              <a:t> </a:t>
            </a:r>
            <a:r>
              <a:rPr lang="en-US" dirty="0" err="1" smtClean="0"/>
              <a:t>materijal</a:t>
            </a:r>
            <a:r>
              <a:rPr lang="en-US" dirty="0" smtClean="0"/>
              <a:t> se </a:t>
            </a:r>
            <a:r>
              <a:rPr lang="en-US" dirty="0" err="1" smtClean="0"/>
              <a:t>smatra</a:t>
            </a:r>
            <a:r>
              <a:rPr lang="en-US" dirty="0" smtClean="0"/>
              <a:t> </a:t>
            </a:r>
            <a:r>
              <a:rPr lang="en-US" dirty="0" err="1" smtClean="0"/>
              <a:t>partikulitnim</a:t>
            </a:r>
            <a:r>
              <a:rPr lang="en-US" dirty="0" smtClean="0"/>
              <a:t> – </a:t>
            </a:r>
            <a:r>
              <a:rPr lang="en-US" dirty="0" err="1" smtClean="0"/>
              <a:t>zbog</a:t>
            </a:r>
            <a:r>
              <a:rPr lang="en-US" dirty="0" smtClean="0"/>
              <a:t> </a:t>
            </a:r>
            <a:r>
              <a:rPr lang="en-US" dirty="0" err="1" smtClean="0"/>
              <a:t>manjeg</a:t>
            </a:r>
            <a:r>
              <a:rPr lang="en-US" dirty="0" smtClean="0"/>
              <a:t> </a:t>
            </a:r>
            <a:r>
              <a:rPr lang="en-US" dirty="0" err="1" smtClean="0"/>
              <a:t>prenosa</a:t>
            </a:r>
            <a:r>
              <a:rPr lang="en-US" dirty="0" smtClean="0"/>
              <a:t> </a:t>
            </a:r>
            <a:r>
              <a:rPr lang="en-US" dirty="0" err="1" smtClean="0"/>
              <a:t>napona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oja</a:t>
            </a:r>
            <a:r>
              <a:rPr lang="sr-Latn-CS" dirty="0" smtClean="0"/>
              <a:t>čavajuće čestice, stepen ojačavanja je manji nego kod odgovarajućih kompozinih materijala ojačanih vlaknima.</a:t>
            </a:r>
            <a:endParaRPr lang="sr-Latn-C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400" b="1" dirty="0" smtClean="0"/>
              <a:t>Uticaj dužine </a:t>
            </a:r>
            <a:r>
              <a:rPr lang="sr-Latn-CS" sz="2400" b="1" dirty="0" smtClean="0">
                <a:solidFill>
                  <a:srgbClr val="FF0000"/>
                </a:solidFill>
              </a:rPr>
              <a:t>vlakana</a:t>
            </a:r>
            <a:r>
              <a:rPr lang="sr-Latn-CS" sz="2400" b="1" dirty="0" smtClean="0"/>
              <a:t> i njihove orijentacije na potreban sadržaj da se napon tečenja kompozitnog materijala izjednači sa zateznom čvrstoćom </a:t>
            </a:r>
            <a:r>
              <a:rPr lang="sr-Latn-CS" sz="2400" b="1" dirty="0" smtClean="0"/>
              <a:t>osnove: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sr-Latn-CS" sz="2400" b="1" dirty="0" smtClean="0"/>
              <a:t>f</a:t>
            </a:r>
            <a:r>
              <a:rPr lang="sr-Latn-CS" sz="2400" b="1" baseline="-25000" dirty="0" smtClean="0"/>
              <a:t>I(duga usmerena)</a:t>
            </a:r>
            <a:r>
              <a:rPr lang="sr-Latn-CS" sz="2400" b="1" dirty="0" smtClean="0"/>
              <a:t> </a:t>
            </a:r>
            <a:r>
              <a:rPr lang="en-US" sz="2400" b="1" dirty="0" smtClean="0"/>
              <a:t>&lt;&lt;</a:t>
            </a:r>
            <a:r>
              <a:rPr lang="sr-Latn-CS" sz="2400" b="1" dirty="0" smtClean="0"/>
              <a:t> f</a:t>
            </a:r>
            <a:r>
              <a:rPr lang="sr-Latn-CS" sz="2400" b="1" baseline="-25000" dirty="0" smtClean="0"/>
              <a:t>II (kratka usmerena)</a:t>
            </a:r>
            <a:endParaRPr lang="sr-Latn-CS" sz="2400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1676400" y="1600200"/>
            <a:ext cx="4953000" cy="5169932"/>
            <a:chOff x="1676400" y="1524000"/>
            <a:chExt cx="4953000" cy="516993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57400" y="1524000"/>
              <a:ext cx="4572000" cy="5008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3124200" y="2459593"/>
              <a:ext cx="2590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sr-Latn-CS" b="1" dirty="0" smtClean="0"/>
                <a:t>Duga usmerena vlakna (I)</a:t>
              </a:r>
              <a:endParaRPr lang="sr-Latn-C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24400" y="4763869"/>
              <a:ext cx="1828800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sr-Latn-CS" b="1" dirty="0" smtClean="0"/>
                <a:t>Kratka usmerena </a:t>
              </a:r>
              <a:endParaRPr lang="en-US" b="1" dirty="0" smtClean="0"/>
            </a:p>
            <a:p>
              <a:r>
                <a:rPr lang="sr-Latn-CS" b="1" dirty="0" smtClean="0"/>
                <a:t>vlakna (II)</a:t>
              </a:r>
              <a:endParaRPr lang="sr-Latn-C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76600" y="6019800"/>
              <a:ext cx="990600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sr-Latn-CS" sz="2000" b="1" dirty="0" smtClean="0"/>
                <a:t>f</a:t>
              </a:r>
              <a:r>
                <a:rPr lang="sr-Latn-CS" sz="2000" b="1" baseline="-25000" dirty="0" smtClean="0"/>
                <a:t>I</a:t>
              </a:r>
              <a:endParaRPr lang="sr-Latn-CS" sz="20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38600" y="6019800"/>
              <a:ext cx="990600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sr-Latn-CS" sz="2000" b="1" dirty="0" smtClean="0"/>
                <a:t>f</a:t>
              </a:r>
              <a:r>
                <a:rPr lang="sr-Latn-CS" sz="2000" b="1" baseline="-25000" dirty="0" smtClean="0"/>
                <a:t>II</a:t>
              </a:r>
              <a:endParaRPr lang="sr-Latn-CS" sz="20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33600" y="56388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R</a:t>
              </a:r>
              <a:r>
                <a:rPr lang="en-US" b="1" baseline="-25000" dirty="0" smtClean="0"/>
                <a:t>p0,2%</a:t>
              </a:r>
              <a:endParaRPr lang="sr-Latn-C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33600" y="46482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R</a:t>
              </a:r>
              <a:r>
                <a:rPr lang="en-US" b="1" baseline="-25000" dirty="0" err="1" smtClean="0"/>
                <a:t>m</a:t>
              </a:r>
              <a:endParaRPr lang="sr-Latn-C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10000" y="6324600"/>
              <a:ext cx="1828800" cy="36933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sr-Latn-CS" b="1" dirty="0" smtClean="0"/>
                <a:t>Sadržaj vlakana f</a:t>
              </a:r>
              <a:endParaRPr lang="sr-Latn-C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76400" y="2743200"/>
              <a:ext cx="461665" cy="204573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b="1" dirty="0" err="1" smtClean="0"/>
                <a:t>Napon</a:t>
              </a:r>
              <a:r>
                <a:rPr lang="en-US" b="1" dirty="0" smtClean="0"/>
                <a:t> </a:t>
              </a:r>
              <a:r>
                <a:rPr lang="en-US" b="1" dirty="0" smtClean="0">
                  <a:sym typeface="Symbol"/>
                </a:rPr>
                <a:t> </a:t>
              </a:r>
              <a:r>
                <a:rPr lang="sr-Latn-CS" b="1" dirty="0" smtClean="0">
                  <a:sym typeface="Symbol"/>
                </a:rPr>
                <a:t>[MPa]</a:t>
              </a:r>
              <a:endParaRPr lang="sr-Latn-CS" b="1" dirty="0"/>
            </a:p>
          </p:txBody>
        </p:sp>
      </p:grpSp>
      <p:sp>
        <p:nvSpPr>
          <p:cNvPr id="15" name="Oval 14"/>
          <p:cNvSpPr/>
          <p:nvPr/>
        </p:nvSpPr>
        <p:spPr>
          <a:xfrm>
            <a:off x="3124200" y="6096000"/>
            <a:ext cx="20574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r-Latn-CS" dirty="0" smtClean="0"/>
              <a:t> </a:t>
            </a:r>
            <a:endParaRPr lang="sr-Latn-CS" dirty="0"/>
          </a:p>
        </p:txBody>
      </p:sp>
      <p:grpSp>
        <p:nvGrpSpPr>
          <p:cNvPr id="19" name="Group 18"/>
          <p:cNvGrpSpPr/>
          <p:nvPr/>
        </p:nvGrpSpPr>
        <p:grpSpPr>
          <a:xfrm>
            <a:off x="533400" y="1590675"/>
            <a:ext cx="7800975" cy="5267325"/>
            <a:chOff x="533400" y="1514475"/>
            <a:chExt cx="7800975" cy="5267325"/>
          </a:xfrm>
        </p:grpSpPr>
        <p:grpSp>
          <p:nvGrpSpPr>
            <p:cNvPr id="17" name="Group 16"/>
            <p:cNvGrpSpPr/>
            <p:nvPr/>
          </p:nvGrpSpPr>
          <p:grpSpPr>
            <a:xfrm>
              <a:off x="533400" y="1514475"/>
              <a:ext cx="7800975" cy="5267325"/>
              <a:chOff x="533400" y="1514475"/>
              <a:chExt cx="7800975" cy="5267325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09625" y="1514475"/>
                <a:ext cx="7524750" cy="4962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533400" y="2590800"/>
                <a:ext cx="461665" cy="2045732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b="1" dirty="0" err="1" smtClean="0"/>
                  <a:t>Napon</a:t>
                </a:r>
                <a:r>
                  <a:rPr lang="en-US" b="1" dirty="0" smtClean="0"/>
                  <a:t> </a:t>
                </a:r>
                <a:r>
                  <a:rPr lang="en-US" b="1" dirty="0" smtClean="0">
                    <a:sym typeface="Symbol"/>
                  </a:rPr>
                  <a:t> </a:t>
                </a:r>
                <a:r>
                  <a:rPr lang="sr-Latn-CS" b="1" dirty="0" smtClean="0">
                    <a:sym typeface="Symbol"/>
                  </a:rPr>
                  <a:t>[MPa]</a:t>
                </a:r>
                <a:endParaRPr lang="sr-Latn-CS" b="1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124200" y="2526268"/>
                <a:ext cx="25908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sr-Latn-CS" b="1" dirty="0" smtClean="0"/>
                  <a:t>Dug</a:t>
                </a:r>
                <a:r>
                  <a:rPr lang="en-US" b="1" dirty="0" smtClean="0"/>
                  <a:t>e</a:t>
                </a:r>
                <a:r>
                  <a:rPr lang="sr-Latn-CS" b="1" dirty="0" smtClean="0"/>
                  <a:t> usmeren</a:t>
                </a:r>
                <a:r>
                  <a:rPr lang="en-US" b="1" dirty="0" smtClean="0"/>
                  <a:t>e</a:t>
                </a:r>
                <a:r>
                  <a:rPr lang="sr-Latn-CS" b="1" dirty="0" smtClean="0"/>
                  <a:t> </a:t>
                </a:r>
                <a:r>
                  <a:rPr lang="en-US" b="1" dirty="0" err="1" smtClean="0"/>
                  <a:t>niti</a:t>
                </a:r>
                <a:r>
                  <a:rPr lang="sr-Latn-CS" b="1" dirty="0" smtClean="0"/>
                  <a:t> (I)</a:t>
                </a:r>
                <a:endParaRPr lang="sr-Latn-CS" b="1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181600" y="3364468"/>
                <a:ext cx="28956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sr-Latn-CS" b="1" dirty="0" smtClean="0"/>
                  <a:t>Kratk</a:t>
                </a:r>
                <a:r>
                  <a:rPr lang="en-US" b="1" dirty="0" smtClean="0"/>
                  <a:t>e</a:t>
                </a:r>
                <a:r>
                  <a:rPr lang="sr-Latn-CS" b="1" dirty="0" smtClean="0"/>
                  <a:t> usmeren</a:t>
                </a:r>
                <a:r>
                  <a:rPr lang="en-US" b="1" dirty="0" smtClean="0"/>
                  <a:t>e</a:t>
                </a:r>
                <a:r>
                  <a:rPr lang="sr-Latn-CS" b="1" dirty="0" smtClean="0"/>
                  <a:t> </a:t>
                </a:r>
                <a:r>
                  <a:rPr lang="en-US" b="1" dirty="0" err="1" smtClean="0"/>
                  <a:t>niti</a:t>
                </a:r>
                <a:r>
                  <a:rPr lang="sr-Latn-CS" b="1" dirty="0" smtClean="0"/>
                  <a:t> (II)</a:t>
                </a:r>
                <a:endParaRPr lang="sr-Latn-CS" b="1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876800" y="3697069"/>
                <a:ext cx="320040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sr-Latn-CS" b="1" dirty="0" smtClean="0"/>
                  <a:t>Kratk</a:t>
                </a:r>
                <a:r>
                  <a:rPr lang="en-US" b="1" dirty="0" smtClean="0"/>
                  <a:t>e</a:t>
                </a:r>
                <a:r>
                  <a:rPr lang="sr-Latn-CS" b="1" dirty="0" smtClean="0"/>
                  <a:t> </a:t>
                </a:r>
                <a:r>
                  <a:rPr lang="en-US" b="1" dirty="0" err="1" smtClean="0"/>
                  <a:t>niti</a:t>
                </a:r>
                <a:r>
                  <a:rPr lang="sr-Latn-CS" b="1" dirty="0" smtClean="0"/>
                  <a:t> neuređene orijentacije (III)</a:t>
                </a:r>
                <a:endParaRPr lang="sr-Latn-CS" b="1" dirty="0"/>
              </a:p>
            </p:txBody>
          </p:sp>
          <p:sp>
            <p:nvSpPr>
              <p:cNvPr id="9" name="Right Arrow 8"/>
              <p:cNvSpPr/>
              <p:nvPr/>
            </p:nvSpPr>
            <p:spPr>
              <a:xfrm rot="2431471">
                <a:off x="3896496" y="2978322"/>
                <a:ext cx="533400" cy="2286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10" name="Right Arrow 9"/>
              <p:cNvSpPr/>
              <p:nvPr/>
            </p:nvSpPr>
            <p:spPr>
              <a:xfrm rot="10800000">
                <a:off x="4724400" y="3429000"/>
                <a:ext cx="533400" cy="2286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11" name="Right Arrow 10"/>
              <p:cNvSpPr/>
              <p:nvPr/>
            </p:nvSpPr>
            <p:spPr>
              <a:xfrm rot="2431471">
                <a:off x="5268096" y="4197522"/>
                <a:ext cx="533400" cy="2286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066800" y="5638800"/>
                <a:ext cx="990600" cy="369332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sr-Latn-CS" b="1" dirty="0" smtClean="0"/>
                  <a:t>f</a:t>
                </a:r>
                <a:r>
                  <a:rPr lang="sr-Latn-CS" b="1" baseline="-25000" dirty="0" smtClean="0"/>
                  <a:t>I</a:t>
                </a:r>
                <a:r>
                  <a:rPr lang="sr-Latn-CS" b="1" dirty="0" smtClean="0"/>
                  <a:t>=3,2 %</a:t>
                </a:r>
                <a:endParaRPr lang="sr-Latn-CS" b="1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886200" y="5638800"/>
                <a:ext cx="12954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sr-Latn-CS" b="1" dirty="0" smtClean="0"/>
                  <a:t>f</a:t>
                </a:r>
                <a:r>
                  <a:rPr lang="sr-Latn-CS" b="1" baseline="-25000" dirty="0" smtClean="0"/>
                  <a:t>III</a:t>
                </a:r>
                <a:r>
                  <a:rPr lang="sr-Latn-CS" b="1" dirty="0" smtClean="0"/>
                  <a:t>=12,5%</a:t>
                </a:r>
                <a:endParaRPr lang="sr-Latn-CS" b="1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286000" y="5638800"/>
                <a:ext cx="990600" cy="369332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sr-Latn-CS" b="1" dirty="0" smtClean="0"/>
                  <a:t>f</a:t>
                </a:r>
                <a:r>
                  <a:rPr lang="sr-Latn-CS" b="1" baseline="-25000" dirty="0" smtClean="0"/>
                  <a:t>II</a:t>
                </a:r>
                <a:r>
                  <a:rPr lang="sr-Latn-CS" b="1" dirty="0" smtClean="0"/>
                  <a:t>=3,5 %</a:t>
                </a:r>
                <a:endParaRPr lang="sr-Latn-CS" b="1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505200" y="6412468"/>
                <a:ext cx="2438400" cy="369332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sr-Latn-CS" b="1" dirty="0" smtClean="0"/>
                  <a:t>Sadržaj vlakana</a:t>
                </a:r>
                <a:r>
                  <a:rPr lang="en-US" b="1" dirty="0" smtClean="0"/>
                  <a:t>-</a:t>
                </a:r>
                <a:r>
                  <a:rPr lang="en-US" b="1" dirty="0" err="1" smtClean="0"/>
                  <a:t>niti</a:t>
                </a:r>
                <a:r>
                  <a:rPr lang="sr-Latn-CS" b="1" dirty="0" smtClean="0"/>
                  <a:t> f</a:t>
                </a:r>
                <a:endParaRPr lang="sr-Latn-CS" b="1" dirty="0"/>
              </a:p>
            </p:txBody>
          </p:sp>
        </p:grpSp>
        <p:sp>
          <p:nvSpPr>
            <p:cNvPr id="18" name="Oval 17"/>
            <p:cNvSpPr/>
            <p:nvPr/>
          </p:nvSpPr>
          <p:spPr>
            <a:xfrm>
              <a:off x="990600" y="5638800"/>
              <a:ext cx="2514600" cy="381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04800" y="762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400" b="1" dirty="0" smtClean="0"/>
              <a:t>Uticaj dužine </a:t>
            </a:r>
            <a:r>
              <a:rPr lang="en-US" sz="2400" b="1" dirty="0" err="1" smtClean="0">
                <a:solidFill>
                  <a:srgbClr val="FF0000"/>
                </a:solidFill>
              </a:rPr>
              <a:t>niti</a:t>
            </a:r>
            <a:r>
              <a:rPr lang="sr-Latn-CS" sz="2400" b="1" dirty="0" smtClean="0"/>
              <a:t> i njihove orijentacije na potreban sadržaj da se napon tečenja kompozitnog materijala izjednači sa zateznom čvrstoćom </a:t>
            </a:r>
            <a:r>
              <a:rPr lang="sr-Latn-CS" sz="2400" b="1" dirty="0" smtClean="0"/>
              <a:t>osnove:</a:t>
            </a:r>
            <a:endParaRPr lang="en-US" sz="2400" b="1" dirty="0" smtClean="0"/>
          </a:p>
          <a:p>
            <a:pPr algn="ctr"/>
            <a:r>
              <a:rPr lang="sr-Latn-CS" sz="2400" b="1" dirty="0" smtClean="0"/>
              <a:t>f</a:t>
            </a:r>
            <a:r>
              <a:rPr lang="sr-Latn-CS" sz="2400" b="1" baseline="-25000" dirty="0" smtClean="0"/>
              <a:t>I(duga usmerena)</a:t>
            </a:r>
            <a:r>
              <a:rPr lang="sr-Latn-CS" sz="2400" b="1" dirty="0" smtClean="0"/>
              <a:t> ~ f</a:t>
            </a:r>
            <a:r>
              <a:rPr lang="sr-Latn-CS" sz="2400" b="1" baseline="-25000" dirty="0" smtClean="0"/>
              <a:t>II (kratka usmerena)</a:t>
            </a:r>
            <a:endParaRPr lang="sr-Latn-CS" sz="2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 smtClean="0"/>
              <a:t>Vrste vlakana i niti</a:t>
            </a:r>
            <a:endParaRPr lang="sr-Latn-C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43400"/>
          </a:xfrm>
        </p:spPr>
        <p:txBody>
          <a:bodyPr>
            <a:normAutofit lnSpcReduction="10000"/>
          </a:bodyPr>
          <a:lstStyle/>
          <a:p>
            <a:r>
              <a:rPr lang="sr-Latn-CS" dirty="0" smtClean="0"/>
              <a:t>Polimerna</a:t>
            </a:r>
          </a:p>
          <a:p>
            <a:r>
              <a:rPr lang="sr-Latn-CS" dirty="0" smtClean="0"/>
              <a:t>Metalna</a:t>
            </a:r>
          </a:p>
          <a:p>
            <a:r>
              <a:rPr lang="sr-Latn-CS" dirty="0" smtClean="0"/>
              <a:t>Keramička</a:t>
            </a:r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r>
              <a:rPr lang="sr-Latn-CS" dirty="0" smtClean="0"/>
              <a:t>*  Diskontinualna vlakna se dobijaju sečenjem dugih vlakana, a njihovo postavljanje u osnovu je neuređeno</a:t>
            </a:r>
            <a:r>
              <a:rPr lang="en-US" dirty="0" smtClean="0"/>
              <a:t>, </a:t>
            </a:r>
            <a:r>
              <a:rPr lang="en-US" dirty="0" err="1" smtClean="0"/>
              <a:t>zbog</a:t>
            </a:r>
            <a:r>
              <a:rPr lang="en-US" dirty="0" smtClean="0"/>
              <a:t> </a:t>
            </a:r>
            <a:r>
              <a:rPr lang="en-US" dirty="0" err="1" smtClean="0"/>
              <a:t>jednostavnijeg</a:t>
            </a:r>
            <a:r>
              <a:rPr lang="en-US" dirty="0" smtClean="0"/>
              <a:t> </a:t>
            </a:r>
            <a:r>
              <a:rPr lang="en-US" dirty="0" err="1" smtClean="0"/>
              <a:t>dobijanja</a:t>
            </a:r>
            <a:r>
              <a:rPr lang="en-US" dirty="0" smtClean="0"/>
              <a:t> </a:t>
            </a:r>
            <a:r>
              <a:rPr lang="en-US" dirty="0" err="1" smtClean="0"/>
              <a:t>kompozitnog</a:t>
            </a:r>
            <a:r>
              <a:rPr lang="en-US" dirty="0" smtClean="0"/>
              <a:t> </a:t>
            </a:r>
            <a:r>
              <a:rPr lang="en-US" dirty="0" err="1" smtClean="0"/>
              <a:t>materijala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sr-Latn-CS" dirty="0" smtClean="0"/>
              <a:t>že cene.</a:t>
            </a:r>
            <a:endParaRPr lang="sr-Latn-C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Polimerna vlakna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286000"/>
          </a:xfrm>
        </p:spPr>
        <p:txBody>
          <a:bodyPr>
            <a:normAutofit/>
          </a:bodyPr>
          <a:lstStyle/>
          <a:p>
            <a:r>
              <a:rPr lang="sr-Latn-CS" dirty="0" smtClean="0"/>
              <a:t>Aramidna (APA-aromatična poliamidna)-Kevlar/Twaron</a:t>
            </a:r>
          </a:p>
          <a:p>
            <a:r>
              <a:rPr lang="sr-Latn-CS" dirty="0" smtClean="0"/>
              <a:t>UHMWPE (Ultra-high-molecular-weight-polyethylene)-Dyneema/Spectra</a:t>
            </a:r>
            <a:endParaRPr lang="sr-Latn-C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3505200"/>
          <a:ext cx="815340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</a:tblGrid>
              <a:tr h="370840">
                <a:tc>
                  <a:txBody>
                    <a:bodyPr/>
                    <a:lstStyle/>
                    <a:p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Aramidna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UHMWPE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Gustina [g/cm</a:t>
                      </a:r>
                      <a:r>
                        <a:rPr lang="sr-Latn-CS" baseline="30000" dirty="0" smtClean="0"/>
                        <a:t>3</a:t>
                      </a:r>
                      <a:r>
                        <a:rPr lang="sr-Latn-CS" dirty="0" smtClean="0"/>
                        <a:t>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1,44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0,94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Zatezna</a:t>
                      </a:r>
                      <a:r>
                        <a:rPr lang="sr-Latn-CS" baseline="0" dirty="0" smtClean="0"/>
                        <a:t> čvrstoća [MPa]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3600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5000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Specifična</a:t>
                      </a:r>
                      <a:r>
                        <a:rPr lang="sr-Latn-CS" baseline="0" dirty="0" smtClean="0"/>
                        <a:t> čvrstoća [MPacm</a:t>
                      </a:r>
                      <a:r>
                        <a:rPr lang="sr-Latn-CS" baseline="30000" dirty="0" smtClean="0"/>
                        <a:t>3</a:t>
                      </a:r>
                      <a:r>
                        <a:rPr lang="sr-Latn-CS" baseline="0" dirty="0" smtClean="0"/>
                        <a:t>/g]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~2500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~5300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Modul elastičnosti [GPa]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50-186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~69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Specifični</a:t>
                      </a:r>
                      <a:r>
                        <a:rPr lang="sr-Latn-CS" baseline="0" dirty="0" smtClean="0"/>
                        <a:t> modul elastičnosti [GPacm</a:t>
                      </a:r>
                      <a:r>
                        <a:rPr lang="sr-Latn-CS" baseline="30000" dirty="0" smtClean="0"/>
                        <a:t>3</a:t>
                      </a:r>
                      <a:r>
                        <a:rPr lang="sr-Latn-CS" baseline="0" dirty="0" smtClean="0"/>
                        <a:t>/g]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~90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~73</a:t>
                      </a:r>
                      <a:endParaRPr lang="sr-Latn-C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Metalna vlakna</a:t>
            </a:r>
            <a:endParaRPr lang="sr-Latn-C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1905000"/>
          <a:ext cx="8382000" cy="357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/>
                <a:gridCol w="2095500"/>
                <a:gridCol w="2095500"/>
                <a:gridCol w="2095500"/>
              </a:tblGrid>
              <a:tr h="370840">
                <a:tc>
                  <a:txBody>
                    <a:bodyPr/>
                    <a:lstStyle/>
                    <a:p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Legure Al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Legure</a:t>
                      </a:r>
                      <a:r>
                        <a:rPr lang="sr-Latn-CS" baseline="0" dirty="0" smtClean="0"/>
                        <a:t> Ti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Čelik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Gustina [g/cm</a:t>
                      </a:r>
                      <a:r>
                        <a:rPr lang="sr-Latn-CS" baseline="30000" dirty="0" smtClean="0"/>
                        <a:t>3</a:t>
                      </a:r>
                      <a:r>
                        <a:rPr lang="sr-Latn-CS" dirty="0" smtClean="0"/>
                        <a:t>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2,6*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4,6*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7,7*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Zatezna</a:t>
                      </a:r>
                      <a:r>
                        <a:rPr lang="sr-Latn-CS" baseline="0" dirty="0" smtClean="0"/>
                        <a:t> čvrstoća [MPa]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620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1900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4100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Specifična</a:t>
                      </a:r>
                      <a:r>
                        <a:rPr lang="sr-Latn-CS" baseline="0" dirty="0" smtClean="0"/>
                        <a:t> čvrstoća [MPacm</a:t>
                      </a:r>
                      <a:r>
                        <a:rPr lang="sr-Latn-CS" baseline="30000" dirty="0" smtClean="0"/>
                        <a:t>3</a:t>
                      </a:r>
                      <a:r>
                        <a:rPr lang="sr-Latn-CS" baseline="0" dirty="0" smtClean="0"/>
                        <a:t>/g]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238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413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532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Modul elastičnosti [GPa]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73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115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207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Specifični</a:t>
                      </a:r>
                      <a:r>
                        <a:rPr lang="sr-Latn-CS" baseline="0" dirty="0" smtClean="0"/>
                        <a:t> modul elastičnosti [GPacm</a:t>
                      </a:r>
                      <a:r>
                        <a:rPr lang="sr-Latn-CS" baseline="30000" dirty="0" smtClean="0"/>
                        <a:t>3</a:t>
                      </a:r>
                      <a:r>
                        <a:rPr lang="sr-Latn-CS" baseline="0" dirty="0" smtClean="0"/>
                        <a:t>/g]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28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25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27</a:t>
                      </a:r>
                      <a:endParaRPr lang="sr-Latn-C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5715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r-Latn-C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 vrednosti</a:t>
            </a:r>
            <a:r>
              <a:rPr kumimoji="0" lang="sr-Latn-C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 za specifične legure namenjene za izradu vlakana</a:t>
            </a:r>
            <a:endParaRPr kumimoji="0" lang="sr-Latn-C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Metalne niti</a:t>
            </a:r>
            <a:endParaRPr lang="sr-Latn-C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1981200"/>
          <a:ext cx="8382000" cy="421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/>
                <a:gridCol w="2095500"/>
                <a:gridCol w="2095500"/>
                <a:gridCol w="2095500"/>
              </a:tblGrid>
              <a:tr h="370840">
                <a:tc>
                  <a:txBody>
                    <a:bodyPr/>
                    <a:lstStyle/>
                    <a:p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Bakar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Nikl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Železo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Gustina [g/cm</a:t>
                      </a:r>
                      <a:r>
                        <a:rPr lang="sr-Latn-CS" baseline="30000" dirty="0" smtClean="0"/>
                        <a:t>3</a:t>
                      </a:r>
                      <a:r>
                        <a:rPr lang="sr-Latn-CS" dirty="0" smtClean="0"/>
                        <a:t>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8,7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8,8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7,7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Teoretska</a:t>
                      </a:r>
                      <a:r>
                        <a:rPr lang="sr-Latn-CS" baseline="0" dirty="0" smtClean="0"/>
                        <a:t> čvrstoća [MPa]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12000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21000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20000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Zatezna</a:t>
                      </a:r>
                      <a:r>
                        <a:rPr lang="sr-Latn-CS" baseline="0" dirty="0" smtClean="0"/>
                        <a:t> čvrstoća [MPa]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3000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3900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13000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Specifična</a:t>
                      </a:r>
                      <a:r>
                        <a:rPr lang="sr-Latn-CS" baseline="0" dirty="0" smtClean="0"/>
                        <a:t> čvrstoća [MPacm</a:t>
                      </a:r>
                      <a:r>
                        <a:rPr lang="sr-Latn-CS" baseline="30000" dirty="0" smtClean="0"/>
                        <a:t>3</a:t>
                      </a:r>
                      <a:r>
                        <a:rPr lang="sr-Latn-CS" baseline="0" dirty="0" smtClean="0"/>
                        <a:t>/g]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345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443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1688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Modul elastičnosti [GPa]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124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215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200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Specifični</a:t>
                      </a:r>
                      <a:r>
                        <a:rPr lang="sr-Latn-CS" baseline="0" dirty="0" smtClean="0"/>
                        <a:t> modul elastičnosti [GPacm</a:t>
                      </a:r>
                      <a:r>
                        <a:rPr lang="sr-Latn-CS" baseline="30000" dirty="0" smtClean="0"/>
                        <a:t>3</a:t>
                      </a:r>
                      <a:r>
                        <a:rPr lang="sr-Latn-CS" baseline="0" dirty="0" smtClean="0"/>
                        <a:t>/g]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14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24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26</a:t>
                      </a:r>
                      <a:endParaRPr lang="sr-Latn-C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Keramička vlakna</a:t>
            </a:r>
            <a:endParaRPr lang="sr-Latn-C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1905000"/>
          <a:ext cx="8305800" cy="439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1160"/>
                <a:gridCol w="1661160"/>
                <a:gridCol w="1661160"/>
                <a:gridCol w="1661160"/>
                <a:gridCol w="1661160"/>
              </a:tblGrid>
              <a:tr h="370840">
                <a:tc>
                  <a:txBody>
                    <a:bodyPr/>
                    <a:lstStyle/>
                    <a:p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E-staklo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S-staklo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C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B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Gustina [g/cm</a:t>
                      </a:r>
                      <a:r>
                        <a:rPr lang="sr-Latn-CS" baseline="30000" dirty="0" smtClean="0"/>
                        <a:t>3</a:t>
                      </a:r>
                      <a:r>
                        <a:rPr lang="sr-Latn-CS" dirty="0" smtClean="0"/>
                        <a:t>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2,5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2,4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1,4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2,5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Zatezna</a:t>
                      </a:r>
                      <a:r>
                        <a:rPr lang="sr-Latn-CS" baseline="0" dirty="0" smtClean="0"/>
                        <a:t> čvrstoća [MPa]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3400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4800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1700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3400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Specifična</a:t>
                      </a:r>
                      <a:r>
                        <a:rPr lang="sr-Latn-CS" baseline="0" dirty="0" smtClean="0"/>
                        <a:t> čvrstoća [MPacm</a:t>
                      </a:r>
                      <a:r>
                        <a:rPr lang="sr-Latn-CS" baseline="30000" dirty="0" smtClean="0"/>
                        <a:t>3</a:t>
                      </a:r>
                      <a:r>
                        <a:rPr lang="sr-Latn-CS" baseline="0" dirty="0" smtClean="0"/>
                        <a:t>/g]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1360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2000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1214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1360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Modul elastičnosti [GPa]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72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86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190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400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Specifični</a:t>
                      </a:r>
                      <a:r>
                        <a:rPr lang="sr-Latn-CS" baseline="0" dirty="0" smtClean="0"/>
                        <a:t> modul elastičnosti [GPacm</a:t>
                      </a:r>
                      <a:r>
                        <a:rPr lang="sr-Latn-CS" baseline="30000" dirty="0" smtClean="0"/>
                        <a:t>3</a:t>
                      </a:r>
                      <a:r>
                        <a:rPr lang="sr-Latn-CS" baseline="0" dirty="0" smtClean="0"/>
                        <a:t>/g]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29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36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136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160</a:t>
                      </a:r>
                      <a:endParaRPr lang="sr-Latn-C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r>
              <a:rPr lang="sr-Latn-CS" dirty="0" smtClean="0"/>
              <a:t>Kompozitni materijali ojačani vlaknima imaju najveću specifičnu čvrstoću i modul elastičnosti od svih kompozitnih materijala i </a:t>
            </a:r>
            <a:r>
              <a:rPr lang="sr-Latn-CS" dirty="0" smtClean="0"/>
              <a:t>strukturalnih materijala </a:t>
            </a:r>
            <a:r>
              <a:rPr lang="sr-Latn-CS" dirty="0" smtClean="0"/>
              <a:t>uopšte.</a:t>
            </a:r>
          </a:p>
          <a:p>
            <a:endParaRPr lang="sr-Latn-CS" dirty="0" smtClean="0"/>
          </a:p>
          <a:p>
            <a:pPr>
              <a:buNone/>
            </a:pPr>
            <a:r>
              <a:rPr lang="sr-Latn-CS" dirty="0" smtClean="0"/>
              <a:t>*  Specifična </a:t>
            </a:r>
            <a:r>
              <a:rPr lang="sr-Latn-CS" dirty="0" smtClean="0"/>
              <a:t>čvrstoća predstavlja odnos između čvrstoće i gustine materijala.</a:t>
            </a:r>
          </a:p>
          <a:p>
            <a:endParaRPr lang="sr-Latn-CS" dirty="0" smtClean="0"/>
          </a:p>
          <a:p>
            <a:pPr>
              <a:buNone/>
            </a:pPr>
            <a:r>
              <a:rPr lang="sr-Latn-CS" dirty="0" smtClean="0"/>
              <a:t>**Specifični </a:t>
            </a:r>
            <a:r>
              <a:rPr lang="sr-Latn-CS" dirty="0" smtClean="0"/>
              <a:t>modul elastičnosti predstavlja odnos između modula elastičnosti i gustine.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Keramičke niti</a:t>
            </a:r>
            <a:endParaRPr lang="sr-Latn-C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676400"/>
          <a:ext cx="8686802" cy="503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143000"/>
                <a:gridCol w="1143000"/>
                <a:gridCol w="1295400"/>
                <a:gridCol w="1219200"/>
                <a:gridCol w="2057402"/>
              </a:tblGrid>
              <a:tr h="370840">
                <a:tc>
                  <a:txBody>
                    <a:bodyPr/>
                    <a:lstStyle/>
                    <a:p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Al</a:t>
                      </a:r>
                      <a:r>
                        <a:rPr lang="sr-Latn-CS" baseline="-25000" dirty="0" smtClean="0"/>
                        <a:t>2</a:t>
                      </a:r>
                      <a:r>
                        <a:rPr lang="sr-Latn-CS" baseline="0" dirty="0" smtClean="0"/>
                        <a:t>O</a:t>
                      </a:r>
                      <a:r>
                        <a:rPr lang="sr-Latn-CS" baseline="-25000" dirty="0" smtClean="0"/>
                        <a:t>3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SiC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dirty="0" smtClean="0"/>
                        <a:t>B</a:t>
                      </a:r>
                      <a:r>
                        <a:rPr lang="sr-Latn-CS" baseline="-25000" dirty="0" smtClean="0"/>
                        <a:t>4</a:t>
                      </a:r>
                      <a:r>
                        <a:rPr lang="sr-Latn-CS" baseline="0" dirty="0" smtClean="0"/>
                        <a:t>C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dirty="0" smtClean="0"/>
                        <a:t>C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dirty="0" smtClean="0"/>
                        <a:t>Ugljenične nanocevčice</a:t>
                      </a:r>
                      <a:r>
                        <a:rPr lang="sr-Latn-CS" baseline="0" dirty="0" smtClean="0"/>
                        <a:t> (</a:t>
                      </a:r>
                      <a:r>
                        <a:rPr lang="sr-Latn-CS" dirty="0" smtClean="0"/>
                        <a:t>CNT-Carbon nanotube)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Gustina [g/cm</a:t>
                      </a:r>
                      <a:r>
                        <a:rPr lang="sr-Latn-CS" baseline="30000" dirty="0" smtClean="0"/>
                        <a:t>3</a:t>
                      </a:r>
                      <a:r>
                        <a:rPr lang="sr-Latn-CS" dirty="0" smtClean="0"/>
                        <a:t>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3,9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3,1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2,5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1,6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1,4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Teoretska</a:t>
                      </a:r>
                      <a:r>
                        <a:rPr lang="sr-Latn-CS" baseline="0" dirty="0" smtClean="0"/>
                        <a:t> čvrstoća [MPa]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41000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83000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45000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98000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98000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Zatezna</a:t>
                      </a:r>
                      <a:r>
                        <a:rPr lang="sr-Latn-CS" baseline="0" dirty="0" smtClean="0"/>
                        <a:t> čvrstoća [MPa]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19000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11000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6700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21000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dirty="0" smtClean="0"/>
                        <a:t>63000</a:t>
                      </a:r>
                    </a:p>
                    <a:p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Specifična</a:t>
                      </a:r>
                      <a:r>
                        <a:rPr lang="sr-Latn-CS" baseline="0" dirty="0" smtClean="0"/>
                        <a:t> čvrstoća [MPacm</a:t>
                      </a:r>
                      <a:r>
                        <a:rPr lang="sr-Latn-CS" baseline="30000" dirty="0" smtClean="0"/>
                        <a:t>3</a:t>
                      </a:r>
                      <a:r>
                        <a:rPr lang="sr-Latn-CS" baseline="0" dirty="0" smtClean="0"/>
                        <a:t>/g]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4872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3548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2680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13125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45000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Modul elastičnosti [GPa]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60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122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65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142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~1000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Specifični</a:t>
                      </a:r>
                      <a:r>
                        <a:rPr lang="sr-Latn-CS" baseline="0" dirty="0" smtClean="0"/>
                        <a:t> modul elastičnosti [GPacm</a:t>
                      </a:r>
                      <a:r>
                        <a:rPr lang="sr-Latn-CS" baseline="30000" dirty="0" smtClean="0"/>
                        <a:t>3</a:t>
                      </a:r>
                      <a:r>
                        <a:rPr lang="sr-Latn-CS" baseline="0" dirty="0" smtClean="0"/>
                        <a:t>/g]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15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39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26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89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~714</a:t>
                      </a:r>
                      <a:endParaRPr lang="sr-Latn-C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 smtClean="0"/>
              <a:t>Postupci dobijanja vlakana</a:t>
            </a:r>
            <a:endParaRPr lang="sr-Latn-C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 fontScale="92500" lnSpcReduction="10000"/>
          </a:bodyPr>
          <a:lstStyle/>
          <a:p>
            <a:r>
              <a:rPr lang="sr-Latn-CS" dirty="0" smtClean="0"/>
              <a:t>Polimeri: - izvlačenjem i vučenjem</a:t>
            </a:r>
          </a:p>
          <a:p>
            <a:pPr lvl="4">
              <a:buNone/>
            </a:pPr>
            <a:r>
              <a:rPr lang="sr-Latn-CS" sz="3200" dirty="0" smtClean="0"/>
              <a:t> </a:t>
            </a:r>
          </a:p>
          <a:p>
            <a:endParaRPr lang="sr-Latn-CS" dirty="0" smtClean="0"/>
          </a:p>
          <a:p>
            <a:r>
              <a:rPr lang="sr-Latn-CS" dirty="0" smtClean="0"/>
              <a:t>Keramika: - izvlačenjem</a:t>
            </a:r>
          </a:p>
          <a:p>
            <a:pPr>
              <a:buNone/>
            </a:pPr>
            <a:r>
              <a:rPr lang="sr-Latn-CS" dirty="0" smtClean="0"/>
              <a:t>			 - naparavanjem</a:t>
            </a:r>
          </a:p>
          <a:p>
            <a:pPr>
              <a:buNone/>
            </a:pPr>
            <a:r>
              <a:rPr lang="sr-Latn-CS" dirty="0" smtClean="0"/>
              <a:t>			 - električnim pražnjenjem</a:t>
            </a:r>
          </a:p>
          <a:p>
            <a:pPr>
              <a:buNone/>
            </a:pPr>
            <a:endParaRPr lang="sr-Latn-CS" dirty="0" smtClean="0"/>
          </a:p>
          <a:p>
            <a:r>
              <a:rPr lang="sr-Latn-CS" dirty="0" smtClean="0"/>
              <a:t>Metali: - vučenjem</a:t>
            </a:r>
            <a:endParaRPr lang="sr-Latn-C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sr-Latn-CS" b="1" dirty="0" smtClean="0"/>
              <a:t>Izvlačenje i vučenje polimernih vlakana</a:t>
            </a:r>
            <a:endParaRPr lang="sr-Latn-C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4525963"/>
          </a:xfrm>
        </p:spPr>
        <p:txBody>
          <a:bodyPr/>
          <a:lstStyle/>
          <a:p>
            <a:r>
              <a:rPr lang="sr-Latn-CS" dirty="0" smtClean="0"/>
              <a:t>Izvlačenjem se dobijaju vlakna</a:t>
            </a:r>
          </a:p>
          <a:p>
            <a:r>
              <a:rPr lang="sr-Latn-CS" dirty="0" smtClean="0"/>
              <a:t>Vučenjem se vrši orijentacija polimernih lanaca</a:t>
            </a:r>
            <a:endParaRPr lang="sr-Latn-C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143000"/>
            <a:ext cx="44196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343400" y="1524000"/>
            <a:ext cx="1143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Zona topljenja</a:t>
            </a:r>
            <a:endParaRPr lang="sr-Latn-C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19600" y="2286000"/>
            <a:ext cx="1143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Zona izvlačenja</a:t>
            </a:r>
            <a:endParaRPr lang="sr-Latn-C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343400" y="3352800"/>
            <a:ext cx="1371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Zona</a:t>
            </a:r>
          </a:p>
          <a:p>
            <a:r>
              <a:rPr lang="sr-Latn-CS" b="1" dirty="0" smtClean="0"/>
              <a:t>vučenja</a:t>
            </a:r>
            <a:endParaRPr lang="sr-Latn-C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67200" y="4611469"/>
            <a:ext cx="152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Podmazivanje</a:t>
            </a:r>
          </a:p>
          <a:p>
            <a:endParaRPr lang="sr-Latn-C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62400" y="5410200"/>
            <a:ext cx="1219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Pakovanje</a:t>
            </a:r>
          </a:p>
          <a:p>
            <a:endParaRPr lang="sr-Latn-C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91000" y="3962400"/>
            <a:ext cx="152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Odvlaživanje</a:t>
            </a:r>
            <a:endParaRPr lang="sr-Latn-C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934200" y="1066800"/>
            <a:ext cx="152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Granulat</a:t>
            </a:r>
            <a:endParaRPr lang="sr-Latn-C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0" y="1676400"/>
            <a:ext cx="152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Grejač</a:t>
            </a:r>
            <a:endParaRPr lang="sr-Latn-C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934200" y="2057400"/>
            <a:ext cx="152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Tečni polimer</a:t>
            </a:r>
          </a:p>
          <a:p>
            <a:r>
              <a:rPr lang="sr-Latn-CS" b="1" dirty="0" smtClean="0"/>
              <a:t>Pumpa</a:t>
            </a:r>
            <a:endParaRPr lang="sr-Latn-C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748272" y="2651760"/>
            <a:ext cx="152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Dizne</a:t>
            </a:r>
            <a:endParaRPr lang="sr-Latn-C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781800" y="3657600"/>
            <a:ext cx="1905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Komora za regulaciju vlage</a:t>
            </a:r>
            <a:endParaRPr lang="sr-Latn-CS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5638800" cy="1143000"/>
          </a:xfrm>
        </p:spPr>
        <p:txBody>
          <a:bodyPr>
            <a:normAutofit fontScale="90000"/>
          </a:bodyPr>
          <a:lstStyle/>
          <a:p>
            <a:r>
              <a:rPr lang="sr-Latn-CS" dirty="0" smtClean="0"/>
              <a:t>Vučenje polimernih lanaca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/>
          <a:lstStyle/>
          <a:p>
            <a:r>
              <a:rPr lang="sr-Latn-CS" dirty="0" smtClean="0"/>
              <a:t>Iz neuređene, dobija se približno paralelna orijentacija polimernih lanaca, čime se značajno povećavaju mehaničke osobine.</a:t>
            </a:r>
            <a:endParaRPr lang="sr-Latn-C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0000" r="26923" b="26471"/>
          <a:stretch>
            <a:fillRect/>
          </a:stretch>
        </p:blipFill>
        <p:spPr bwMode="auto">
          <a:xfrm>
            <a:off x="5334000" y="1447800"/>
            <a:ext cx="31242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Arrow 4"/>
          <p:cNvSpPr/>
          <p:nvPr/>
        </p:nvSpPr>
        <p:spPr>
          <a:xfrm>
            <a:off x="4267200" y="1676400"/>
            <a:ext cx="1447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6" name="Right Arrow 5"/>
          <p:cNvSpPr/>
          <p:nvPr/>
        </p:nvSpPr>
        <p:spPr>
          <a:xfrm rot="2047836">
            <a:off x="3913682" y="2492607"/>
            <a:ext cx="263992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7" name="Right Arrow 6"/>
          <p:cNvSpPr/>
          <p:nvPr/>
        </p:nvSpPr>
        <p:spPr>
          <a:xfrm rot="2415150">
            <a:off x="2961025" y="3895105"/>
            <a:ext cx="3705028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Izvlačenje keramičkih vlakana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Primer za staklo:</a:t>
            </a:r>
          </a:p>
          <a:p>
            <a:pPr>
              <a:buNone/>
            </a:pPr>
            <a:r>
              <a:rPr lang="sr-Latn-CS" dirty="0" smtClean="0"/>
              <a:t>    - smanjuje se poroznost i samim tim se povećavaju mehaničke osobine.</a:t>
            </a:r>
            <a:endParaRPr lang="sr-Latn-CS" dirty="0"/>
          </a:p>
        </p:txBody>
      </p:sp>
      <p:grpSp>
        <p:nvGrpSpPr>
          <p:cNvPr id="9" name="Group 8"/>
          <p:cNvGrpSpPr/>
          <p:nvPr/>
        </p:nvGrpSpPr>
        <p:grpSpPr>
          <a:xfrm>
            <a:off x="533400" y="3352800"/>
            <a:ext cx="8229600" cy="3258922"/>
            <a:chOff x="533400" y="2819400"/>
            <a:chExt cx="8229600" cy="325892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3400" y="2819400"/>
              <a:ext cx="8229600" cy="3258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838200" y="2819400"/>
              <a:ext cx="1066800" cy="64633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Skladište sirovina</a:t>
              </a:r>
              <a:endParaRPr lang="sr-Latn-CS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05200" y="2819400"/>
              <a:ext cx="1066800" cy="64633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Peć za topljenje</a:t>
              </a:r>
              <a:endParaRPr lang="sr-Latn-C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05400" y="3440668"/>
              <a:ext cx="2819400" cy="3693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sr-Latn-C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86400" y="5562600"/>
              <a:ext cx="3276600" cy="3693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Namotavanje staklenih vlakana</a:t>
              </a:r>
              <a:endParaRPr lang="sr-Latn-CS" b="1" dirty="0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dirty="0" smtClean="0"/>
              <a:t>Dobijanje vlakana naparavanjem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/>
          <a:lstStyle/>
          <a:p>
            <a:r>
              <a:rPr lang="sr-Latn-CS" dirty="0" smtClean="0"/>
              <a:t>Primer za borba vlakna:</a:t>
            </a:r>
          </a:p>
          <a:p>
            <a:pPr>
              <a:buNone/>
            </a:pPr>
            <a:r>
              <a:rPr lang="sr-Latn-CS" dirty="0" smtClean="0"/>
              <a:t>    - Naparava se volframska žica prečnika 10 </a:t>
            </a:r>
            <a:r>
              <a:rPr lang="el-GR" dirty="0" smtClean="0"/>
              <a:t>μ</a:t>
            </a:r>
            <a:r>
              <a:rPr lang="sr-Latn-CS" dirty="0" smtClean="0"/>
              <a:t>m</a:t>
            </a:r>
            <a:endParaRPr lang="sr-Latn-C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5000" t="58000" r="17500" b="20000"/>
          <a:stretch>
            <a:fillRect/>
          </a:stretch>
        </p:blipFill>
        <p:spPr bwMode="auto">
          <a:xfrm>
            <a:off x="685800" y="4343400"/>
            <a:ext cx="7772400" cy="224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61250" t="46000" r="16875" b="26000"/>
          <a:stretch>
            <a:fillRect/>
          </a:stretch>
        </p:blipFill>
        <p:spPr bwMode="auto">
          <a:xfrm>
            <a:off x="5562600" y="1752600"/>
            <a:ext cx="3048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38200" y="4648200"/>
            <a:ext cx="129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W žica</a:t>
            </a:r>
            <a:endParaRPr lang="sr-Latn-C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629400" y="4724400"/>
            <a:ext cx="1752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B vlakna</a:t>
            </a:r>
          </a:p>
          <a:p>
            <a:endParaRPr lang="sr-Latn-C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4876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1000 </a:t>
            </a:r>
            <a:r>
              <a:rPr lang="sr-Latn-CS" b="1" baseline="30000" dirty="0" smtClean="0"/>
              <a:t>o</a:t>
            </a:r>
            <a:r>
              <a:rPr lang="sr-Latn-CS" b="1" dirty="0" smtClean="0"/>
              <a:t>C</a:t>
            </a:r>
            <a:endParaRPr lang="sr-Latn-CS" b="1" dirty="0"/>
          </a:p>
        </p:txBody>
      </p:sp>
      <p:sp>
        <p:nvSpPr>
          <p:cNvPr id="10" name="Right Arrow 9"/>
          <p:cNvSpPr/>
          <p:nvPr/>
        </p:nvSpPr>
        <p:spPr>
          <a:xfrm rot="19925822">
            <a:off x="5013636" y="3400812"/>
            <a:ext cx="2010525" cy="17767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1" name="Right Arrow 10"/>
          <p:cNvSpPr/>
          <p:nvPr/>
        </p:nvSpPr>
        <p:spPr>
          <a:xfrm rot="19925822">
            <a:off x="5219049" y="3864774"/>
            <a:ext cx="1434055" cy="16683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2" name="TextBox 11"/>
          <p:cNvSpPr txBox="1"/>
          <p:nvPr/>
        </p:nvSpPr>
        <p:spPr>
          <a:xfrm>
            <a:off x="4572000" y="37338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</a:t>
            </a:r>
            <a:endParaRPr lang="sr-Latn-C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876800" y="41148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sr-Latn-CS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sr-Latn-CS" sz="3800" dirty="0" smtClean="0"/>
              <a:t>Dobijanje ugljeničnih vlakana naparavanjem</a:t>
            </a:r>
            <a:endParaRPr lang="sr-Latn-CS" sz="38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0" y="1219200"/>
            <a:ext cx="8839200" cy="2368514"/>
            <a:chOff x="0" y="1219200"/>
            <a:chExt cx="8839200" cy="2368514"/>
          </a:xfrm>
        </p:grpSpPr>
        <p:grpSp>
          <p:nvGrpSpPr>
            <p:cNvPr id="19" name="Group 18"/>
            <p:cNvGrpSpPr/>
            <p:nvPr/>
          </p:nvGrpSpPr>
          <p:grpSpPr>
            <a:xfrm>
              <a:off x="0" y="1219200"/>
              <a:ext cx="8839200" cy="2368514"/>
              <a:chOff x="0" y="1492861"/>
              <a:chExt cx="8839200" cy="2368514"/>
            </a:xfrm>
          </p:grpSpPr>
          <p:pic>
            <p:nvPicPr>
              <p:cNvPr id="6146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 b="65946"/>
              <a:stretch>
                <a:fillRect/>
              </a:stretch>
            </p:blipFill>
            <p:spPr bwMode="auto">
              <a:xfrm>
                <a:off x="381534" y="1492861"/>
                <a:ext cx="8457666" cy="2116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0" y="3276600"/>
                <a:ext cx="2971800" cy="5847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sr-Latn-CS" sz="1600" b="1" dirty="0" smtClean="0"/>
                  <a:t>PAN-</a:t>
                </a:r>
              </a:p>
              <a:p>
                <a:r>
                  <a:rPr lang="sr-Latn-CS" sz="1600" b="1" dirty="0" smtClean="0"/>
                  <a:t>Poliakrilonitril    zatezanje</a:t>
                </a:r>
                <a:endParaRPr lang="sr-Latn-CS" sz="1600" b="1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743200" y="3319046"/>
                <a:ext cx="1447800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sr-Latn-CS" sz="1600" b="1" dirty="0" smtClean="0"/>
                  <a:t>Stabilizacija</a:t>
                </a:r>
                <a:endParaRPr lang="sr-Latn-CS" sz="1600" b="1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876800" y="3352800"/>
                <a:ext cx="1600200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sr-Latn-CS" sz="1600" b="1" dirty="0" smtClean="0"/>
                  <a:t>Karbonizacija</a:t>
                </a:r>
                <a:endParaRPr lang="sr-Latn-CS" sz="1600" b="1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934200" y="3352800"/>
                <a:ext cx="1447800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sz="1600" b="1" dirty="0" smtClean="0"/>
                  <a:t>Grafitizacija </a:t>
                </a:r>
                <a:endParaRPr lang="sr-Latn-CS" sz="1600" b="1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971800" y="1524000"/>
                <a:ext cx="990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CS" dirty="0" smtClean="0"/>
                  <a:t>400</a:t>
                </a:r>
                <a:r>
                  <a:rPr lang="sr-Latn-CS" baseline="30000" dirty="0" smtClean="0"/>
                  <a:t>o</a:t>
                </a:r>
                <a:r>
                  <a:rPr lang="sr-Latn-CS" dirty="0" smtClean="0"/>
                  <a:t>C</a:t>
                </a:r>
                <a:endParaRPr lang="sr-Latn-C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181600" y="1905000"/>
                <a:ext cx="990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CS" dirty="0" smtClean="0"/>
                  <a:t>800</a:t>
                </a:r>
                <a:r>
                  <a:rPr lang="sr-Latn-CS" baseline="30000" dirty="0" smtClean="0"/>
                  <a:t>o</a:t>
                </a:r>
                <a:r>
                  <a:rPr lang="sr-Latn-CS" dirty="0" smtClean="0"/>
                  <a:t>C</a:t>
                </a:r>
                <a:endParaRPr lang="sr-Latn-C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05600" y="19050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CS" dirty="0" smtClean="0"/>
                  <a:t>1800</a:t>
                </a:r>
                <a:r>
                  <a:rPr lang="sr-Latn-CS" baseline="30000" dirty="0" smtClean="0"/>
                  <a:t>o</a:t>
                </a:r>
                <a:r>
                  <a:rPr lang="sr-Latn-CS" dirty="0" smtClean="0"/>
                  <a:t>C + vučenje</a:t>
                </a:r>
                <a:endParaRPr lang="sr-Latn-CS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304800" y="1307068"/>
              <a:ext cx="20574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sr-Latn-CS" b="1" dirty="0"/>
            </a:p>
          </p:txBody>
        </p:sp>
      </p:grp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 l="1250" t="34000" r="54375" b="35000"/>
          <a:stretch>
            <a:fillRect/>
          </a:stretch>
        </p:blipFill>
        <p:spPr bwMode="auto">
          <a:xfrm>
            <a:off x="76200" y="4572000"/>
            <a:ext cx="3276600" cy="143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 t="28000" r="50000" b="31000"/>
          <a:stretch>
            <a:fillRect/>
          </a:stretch>
        </p:blipFill>
        <p:spPr bwMode="auto">
          <a:xfrm>
            <a:off x="3429000" y="3657600"/>
            <a:ext cx="312234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/>
          <a:srcRect t="58500" r="63125" b="13000"/>
          <a:stretch>
            <a:fillRect/>
          </a:stretch>
        </p:blipFill>
        <p:spPr bwMode="auto">
          <a:xfrm>
            <a:off x="3733800" y="5410200"/>
            <a:ext cx="283945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ight Arrow 21"/>
          <p:cNvSpPr/>
          <p:nvPr/>
        </p:nvSpPr>
        <p:spPr>
          <a:xfrm rot="6654150">
            <a:off x="2091244" y="3812117"/>
            <a:ext cx="1091878" cy="2993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/>
          <a:srcRect t="40000" r="63125" b="13000"/>
          <a:stretch>
            <a:fillRect/>
          </a:stretch>
        </p:blipFill>
        <p:spPr bwMode="auto">
          <a:xfrm>
            <a:off x="6629400" y="3886201"/>
            <a:ext cx="24870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8382000" y="3429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99% C</a:t>
            </a:r>
            <a:endParaRPr lang="sr-Latn-CS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sr-Latn-CS" dirty="0" smtClean="0"/>
              <a:t>Dobijanje grafitnih nanocevčica električnim pražnjenjem</a:t>
            </a:r>
            <a:endParaRPr lang="sr-Latn-CS" dirty="0"/>
          </a:p>
        </p:txBody>
      </p:sp>
      <p:grpSp>
        <p:nvGrpSpPr>
          <p:cNvPr id="18" name="Group 17"/>
          <p:cNvGrpSpPr/>
          <p:nvPr/>
        </p:nvGrpSpPr>
        <p:grpSpPr>
          <a:xfrm>
            <a:off x="914400" y="1787613"/>
            <a:ext cx="7922083" cy="4841787"/>
            <a:chOff x="753016" y="1676400"/>
            <a:chExt cx="7922083" cy="4841787"/>
          </a:xfrm>
        </p:grpSpPr>
        <p:grpSp>
          <p:nvGrpSpPr>
            <p:cNvPr id="9" name="Group 8"/>
            <p:cNvGrpSpPr/>
            <p:nvPr/>
          </p:nvGrpSpPr>
          <p:grpSpPr>
            <a:xfrm>
              <a:off x="753016" y="1676400"/>
              <a:ext cx="7922083" cy="4841787"/>
              <a:chOff x="753016" y="1676400"/>
              <a:chExt cx="7922083" cy="4841787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762000" y="1676400"/>
                <a:ext cx="7848600" cy="48417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1143000" y="4191000"/>
                <a:ext cx="2819400" cy="381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r-Latn-CS" b="1" dirty="0" smtClean="0"/>
                  <a:t>Jednoslojne nanocevčice</a:t>
                </a:r>
                <a:endParaRPr lang="sr-Latn-CS" b="1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638800" y="4191000"/>
                <a:ext cx="28194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r-Latn-CS" b="1" dirty="0" smtClean="0"/>
                  <a:t>Višeslojne nanocevčice</a:t>
                </a:r>
                <a:endParaRPr lang="sr-Latn-CS" b="1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 rot="18989413">
                <a:off x="753016" y="2574029"/>
                <a:ext cx="3048000" cy="304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8" name="Rectangle 7"/>
              <p:cNvSpPr/>
              <p:nvPr/>
            </p:nvSpPr>
            <p:spPr>
              <a:xfrm rot="13420518">
                <a:off x="5627099" y="2534255"/>
                <a:ext cx="3048000" cy="304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4724400" y="1981200"/>
              <a:ext cx="3429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dirty="0" smtClean="0"/>
                <a:t>Atmosfera helijuma, 400 mbar</a:t>
              </a:r>
              <a:endParaRPr lang="sr-Latn-C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48200" y="2286000"/>
              <a:ext cx="3429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dirty="0" smtClean="0"/>
                <a:t>Grafitna anoda</a:t>
              </a:r>
              <a:endParaRPr lang="sr-Latn-C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95800" y="3212068"/>
              <a:ext cx="1828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dirty="0" smtClean="0"/>
                <a:t>Grafitna katoda</a:t>
              </a:r>
              <a:endParaRPr lang="sr-Latn-C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48200" y="2590800"/>
              <a:ext cx="1828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dirty="0" smtClean="0"/>
                <a:t>Pazma</a:t>
              </a:r>
              <a:endParaRPr lang="sr-Latn-C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24400" y="2895600"/>
              <a:ext cx="1828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dirty="0" smtClean="0"/>
                <a:t>Naneti materijal</a:t>
              </a:r>
              <a:endParaRPr lang="sr-Latn-C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67200" y="3516868"/>
              <a:ext cx="1828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dirty="0" smtClean="0"/>
                <a:t>Pumpa</a:t>
              </a:r>
              <a:endParaRPr lang="sr-Latn-C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33800" y="3821668"/>
              <a:ext cx="2362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dirty="0" smtClean="0"/>
                <a:t>Jednosmerna struja</a:t>
              </a:r>
              <a:endParaRPr lang="sr-Latn-C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733800" y="3733800"/>
              <a:ext cx="6096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28600" y="1481078"/>
            <a:ext cx="2362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Električno pražnjenje  između dve </a:t>
            </a:r>
            <a:r>
              <a:rPr lang="en-US" b="1" dirty="0" err="1" smtClean="0"/>
              <a:t>grafitne</a:t>
            </a:r>
            <a:r>
              <a:rPr lang="en-US" b="1" dirty="0" smtClean="0"/>
              <a:t> </a:t>
            </a:r>
            <a:r>
              <a:rPr lang="sr-Latn-CS" b="1" dirty="0" smtClean="0"/>
              <a:t>elektrode </a:t>
            </a:r>
            <a:r>
              <a:rPr lang="sr-Latn-CS" b="1" dirty="0" smtClean="0"/>
              <a:t>izaziva isparavanje jedne elektrode i deponovanje materijala </a:t>
            </a:r>
            <a:r>
              <a:rPr lang="sr-Latn-CS" b="1" dirty="0" smtClean="0"/>
              <a:t>na </a:t>
            </a:r>
            <a:r>
              <a:rPr lang="sr-Latn-CS" b="1" dirty="0" smtClean="0"/>
              <a:t>drugoj. Tu spadaju grafitne nanocevčive, fulereni...</a:t>
            </a:r>
            <a:endParaRPr lang="sr-Latn-CS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Vučenje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sr-Latn-CS" dirty="0" smtClean="0"/>
              <a:t>Vučenje žice se vrši kroz određen broj matrica i sa međužarenjima.</a:t>
            </a:r>
            <a:endParaRPr lang="sr-Latn-C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200400"/>
            <a:ext cx="52387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t="12480" b="5148"/>
          <a:stretch>
            <a:fillRect/>
          </a:stretch>
        </p:blipFill>
        <p:spPr bwMode="auto">
          <a:xfrm rot="10800000">
            <a:off x="4495800" y="1905000"/>
            <a:ext cx="442887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305800" cy="3840163"/>
          </a:xfrm>
        </p:spPr>
        <p:txBody>
          <a:bodyPr>
            <a:normAutofit fontScale="92500" lnSpcReduction="20000"/>
          </a:bodyPr>
          <a:lstStyle/>
          <a:p>
            <a:r>
              <a:rPr lang="sr-Latn-CS" dirty="0" smtClean="0"/>
              <a:t>Polimerna - termoreaktivni polimeri: 			               epoksidna i poliestarska smola</a:t>
            </a:r>
          </a:p>
          <a:p>
            <a:pPr>
              <a:buNone/>
            </a:pPr>
            <a:r>
              <a:rPr lang="sr-Latn-CS" dirty="0" smtClean="0"/>
              <a:t>			  - termoplastični polimeri: poliamid, 		    polikarbonat, polistiren, polivinilhlorid</a:t>
            </a:r>
          </a:p>
          <a:p>
            <a:pPr>
              <a:buNone/>
            </a:pPr>
            <a:r>
              <a:rPr lang="sr-Latn-CS" dirty="0" smtClean="0"/>
              <a:t> </a:t>
            </a:r>
          </a:p>
          <a:p>
            <a:r>
              <a:rPr lang="sr-Latn-CS" dirty="0" smtClean="0"/>
              <a:t>Metalna (legure Mg, Al i Ti)</a:t>
            </a:r>
          </a:p>
          <a:p>
            <a:pPr>
              <a:buNone/>
            </a:pPr>
            <a:endParaRPr lang="sr-Latn-CS" dirty="0" smtClean="0"/>
          </a:p>
          <a:p>
            <a:r>
              <a:rPr lang="sr-Latn-CS" dirty="0" smtClean="0"/>
              <a:t>Keramička (Al</a:t>
            </a:r>
            <a:r>
              <a:rPr lang="sr-Latn-CS" baseline="-25000" dirty="0" smtClean="0"/>
              <a:t>2</a:t>
            </a:r>
            <a:r>
              <a:rPr lang="sr-Latn-CS" dirty="0" smtClean="0"/>
              <a:t>O</a:t>
            </a:r>
            <a:r>
              <a:rPr lang="sr-Latn-CS" baseline="-25000" dirty="0" smtClean="0"/>
              <a:t>3</a:t>
            </a:r>
            <a:r>
              <a:rPr lang="sr-Latn-CS" dirty="0" smtClean="0"/>
              <a:t>, SiC, B</a:t>
            </a:r>
            <a:r>
              <a:rPr lang="sr-Latn-CS" baseline="-25000" dirty="0" smtClean="0"/>
              <a:t>4</a:t>
            </a:r>
            <a:r>
              <a:rPr lang="sr-Latn-CS" dirty="0" smtClean="0"/>
              <a:t>C, B</a:t>
            </a:r>
            <a:r>
              <a:rPr lang="sr-Latn-CS" baseline="-25000" dirty="0" smtClean="0"/>
              <a:t>4</a:t>
            </a:r>
            <a:r>
              <a:rPr lang="sr-Latn-CS" dirty="0" smtClean="0"/>
              <a:t>N)</a:t>
            </a:r>
            <a:endParaRPr lang="sr-Latn-C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 smtClean="0"/>
              <a:t>Vrste osnove</a:t>
            </a:r>
            <a:endParaRPr lang="sr-Latn-C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Mehanizam ojačavanja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dirty="0" smtClean="0"/>
              <a:t>Zasniva se na prenosu napona sa osnove na vlakna.</a:t>
            </a:r>
          </a:p>
          <a:p>
            <a:pPr>
              <a:buNone/>
            </a:pPr>
            <a:endParaRPr lang="sr-Latn-CS" dirty="0" smtClean="0"/>
          </a:p>
          <a:p>
            <a:r>
              <a:rPr lang="sr-Latn-CS" dirty="0" smtClean="0"/>
              <a:t>Vlakna obezbeđuju: nosivost-napon tečenja/zateznu čvrstoću, otpornost na zamor, visoku žilavost loma, krutost, u većoj meri nego čestice.</a:t>
            </a:r>
          </a:p>
          <a:p>
            <a:r>
              <a:rPr lang="sr-Latn-CS" dirty="0" smtClean="0"/>
              <a:t>Osnova obezbeđuje: oblik, </a:t>
            </a:r>
            <a:r>
              <a:rPr lang="sr-Latn-CS" dirty="0" smtClean="0"/>
              <a:t>duktilnost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534400" cy="5715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r-Latn-CS" sz="2800" b="1" dirty="0" smtClean="0">
                <a:solidFill>
                  <a:schemeClr val="tx2"/>
                </a:solidFill>
              </a:rPr>
              <a:t>Pitanja – kompozitni materijali ojačani vlaknima (uvod)</a:t>
            </a:r>
          </a:p>
          <a:p>
            <a:pPr algn="ctr">
              <a:buNone/>
            </a:pPr>
            <a:endParaRPr lang="sr-Latn-CS" sz="16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sr-Latn-CS" sz="2200" b="1" dirty="0" smtClean="0">
                <a:solidFill>
                  <a:schemeClr val="tx2"/>
                </a:solidFill>
              </a:rPr>
              <a:t>1</a:t>
            </a:r>
            <a:r>
              <a:rPr lang="sr-Latn-CS" sz="2200" b="1" dirty="0" smtClean="0">
                <a:solidFill>
                  <a:schemeClr val="tx2"/>
                </a:solidFill>
              </a:rPr>
              <a:t>. </a:t>
            </a:r>
            <a:r>
              <a:rPr lang="sr-Latn-CS" sz="2200" b="1" dirty="0" smtClean="0">
                <a:solidFill>
                  <a:schemeClr val="tx2"/>
                </a:solidFill>
              </a:rPr>
              <a:t>Objasniti mehanizam ojačavanja kod kompozitnih materijala ojačanih vlaknima.</a:t>
            </a:r>
            <a:endParaRPr lang="sr-Latn-CS" sz="22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sr-Latn-CS" sz="2200" b="1" dirty="0" smtClean="0">
                <a:solidFill>
                  <a:schemeClr val="tx2"/>
                </a:solidFill>
              </a:rPr>
              <a:t>2</a:t>
            </a:r>
            <a:r>
              <a:rPr lang="sr-Latn-CS" sz="2200" b="1" dirty="0" smtClean="0">
                <a:solidFill>
                  <a:schemeClr val="tx2"/>
                </a:solidFill>
              </a:rPr>
              <a:t>. Uticaj athezije između vlakana i osnove?</a:t>
            </a:r>
            <a:endParaRPr lang="sr-Latn-CS" sz="22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sr-Latn-CS" sz="2200" b="1" dirty="0" smtClean="0">
                <a:solidFill>
                  <a:schemeClr val="tx2"/>
                </a:solidFill>
              </a:rPr>
              <a:t>3</a:t>
            </a:r>
            <a:r>
              <a:rPr lang="sr-Latn-CS" sz="2200" b="1" dirty="0" smtClean="0">
                <a:solidFill>
                  <a:schemeClr val="tx2"/>
                </a:solidFill>
              </a:rPr>
              <a:t>. </a:t>
            </a:r>
            <a:r>
              <a:rPr lang="sr-Latn-CS" sz="2200" b="1" dirty="0" smtClean="0">
                <a:solidFill>
                  <a:schemeClr val="tx2"/>
                </a:solidFill>
              </a:rPr>
              <a:t>Odnos dužine vlakana i kritične dužine vlakana (nacrtati karakteristične dijagrame)?</a:t>
            </a:r>
            <a:endParaRPr lang="sr-Latn-CS" sz="22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sr-Latn-CS" sz="2200" b="1" dirty="0" smtClean="0">
                <a:solidFill>
                  <a:schemeClr val="tx2"/>
                </a:solidFill>
              </a:rPr>
              <a:t>4</a:t>
            </a:r>
            <a:r>
              <a:rPr lang="sr-Latn-CS" sz="2200" b="1" dirty="0" smtClean="0">
                <a:solidFill>
                  <a:schemeClr val="tx2"/>
                </a:solidFill>
              </a:rPr>
              <a:t>. </a:t>
            </a:r>
            <a:r>
              <a:rPr lang="sr-Latn-CS" sz="2200" b="1" dirty="0" smtClean="0">
                <a:solidFill>
                  <a:schemeClr val="tx2"/>
                </a:solidFill>
              </a:rPr>
              <a:t>Uticaj dužine vlakana i njihove orijentacije na potreban sadržaj da se napon tečenja kompozitnog materijala izjednači sa zateznom čvrstoćom </a:t>
            </a:r>
            <a:r>
              <a:rPr lang="sr-Latn-CS" sz="2200" b="1" dirty="0" smtClean="0">
                <a:solidFill>
                  <a:schemeClr val="tx2"/>
                </a:solidFill>
              </a:rPr>
              <a:t>osnove?</a:t>
            </a:r>
            <a:endParaRPr lang="sr-Latn-CS" sz="22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sr-Latn-CS" sz="2200" b="1" dirty="0" smtClean="0">
                <a:solidFill>
                  <a:schemeClr val="tx2"/>
                </a:solidFill>
              </a:rPr>
              <a:t>5</a:t>
            </a:r>
            <a:r>
              <a:rPr lang="sr-Latn-CS" sz="2200" b="1" dirty="0" smtClean="0">
                <a:solidFill>
                  <a:schemeClr val="tx2"/>
                </a:solidFill>
              </a:rPr>
              <a:t>. Uticaj dužine </a:t>
            </a:r>
            <a:r>
              <a:rPr lang="sr-Latn-CS" sz="2200" b="1" dirty="0" smtClean="0">
                <a:solidFill>
                  <a:schemeClr val="tx2"/>
                </a:solidFill>
              </a:rPr>
              <a:t>niti </a:t>
            </a:r>
            <a:r>
              <a:rPr lang="sr-Latn-CS" sz="2200" b="1" dirty="0" smtClean="0">
                <a:solidFill>
                  <a:schemeClr val="tx2"/>
                </a:solidFill>
              </a:rPr>
              <a:t>i njihove orijentacije na potreban sadržaj da se napon tečenja kompozitnog materijala izjednači sa zateznom čvrstoćom osnove?</a:t>
            </a:r>
            <a:endParaRPr lang="sr-Latn-CS" sz="22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sr-Latn-CS" sz="2200" b="1" dirty="0" smtClean="0">
                <a:solidFill>
                  <a:schemeClr val="tx2"/>
                </a:solidFill>
              </a:rPr>
              <a:t>6</a:t>
            </a:r>
            <a:r>
              <a:rPr lang="sr-Latn-CS" sz="2200" b="1" dirty="0" smtClean="0">
                <a:solidFill>
                  <a:schemeClr val="tx2"/>
                </a:solidFill>
              </a:rPr>
              <a:t>.</a:t>
            </a:r>
            <a:r>
              <a:rPr lang="sr-Latn-CS" sz="2200" b="1" dirty="0" smtClean="0"/>
              <a:t> </a:t>
            </a:r>
            <a:r>
              <a:rPr lang="sr-Latn-CS" sz="2200" b="1" dirty="0" smtClean="0">
                <a:solidFill>
                  <a:schemeClr val="tx2"/>
                </a:solidFill>
              </a:rPr>
              <a:t>Izvlačenje i vučenje polimernih </a:t>
            </a:r>
            <a:r>
              <a:rPr lang="sr-Latn-CS" sz="2200" b="1" dirty="0" smtClean="0">
                <a:solidFill>
                  <a:schemeClr val="tx2"/>
                </a:solidFill>
              </a:rPr>
              <a:t>vlakana?</a:t>
            </a:r>
          </a:p>
          <a:p>
            <a:pPr>
              <a:buNone/>
            </a:pPr>
            <a:r>
              <a:rPr lang="sr-Latn-CS" sz="2200" b="1" dirty="0" smtClean="0">
                <a:solidFill>
                  <a:schemeClr val="tx2"/>
                </a:solidFill>
              </a:rPr>
              <a:t>7. Dobijanje bornih vlakana naparavanjem?</a:t>
            </a:r>
          </a:p>
          <a:p>
            <a:pPr>
              <a:buNone/>
            </a:pPr>
            <a:r>
              <a:rPr lang="sr-Latn-CS" sz="2200" b="1" dirty="0" smtClean="0">
                <a:solidFill>
                  <a:schemeClr val="tx2"/>
                </a:solidFill>
              </a:rPr>
              <a:t>8. Dobijanje ugljeničnih vlakana naparavanjem?</a:t>
            </a:r>
          </a:p>
          <a:p>
            <a:pPr>
              <a:buNone/>
            </a:pPr>
            <a:r>
              <a:rPr lang="sr-Latn-CS" sz="2200" b="1" dirty="0" smtClean="0">
                <a:solidFill>
                  <a:schemeClr val="tx2"/>
                </a:solidFill>
              </a:rPr>
              <a:t>9. Dobijanje ugljeničnih nanocevčica</a:t>
            </a:r>
            <a:r>
              <a:rPr lang="sr-Latn-CS" sz="2200" b="1" dirty="0" smtClean="0">
                <a:solidFill>
                  <a:schemeClr val="tx2"/>
                </a:solidFill>
              </a:rPr>
              <a:t>?</a:t>
            </a:r>
            <a:endParaRPr lang="sr-Latn-CS" sz="22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sr-Latn-CS" b="1" dirty="0" smtClean="0"/>
              <a:t>Uticajni faktori na efikasnost ojačavanja</a:t>
            </a:r>
            <a:r>
              <a:rPr lang="sr-Latn-CS" dirty="0" smtClean="0"/>
              <a:t/>
            </a:r>
            <a:br>
              <a:rPr lang="sr-Latn-CS" dirty="0" smtClean="0"/>
            </a:b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9163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sr-Latn-CS" dirty="0" smtClean="0"/>
              <a:t>Athezija između vlakana i osnove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Mehaničke karakteristike vlakana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Raspored vlakana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Dimenzije vlakana:</a:t>
            </a:r>
            <a:endParaRPr lang="sr-Latn-CS" dirty="0"/>
          </a:p>
        </p:txBody>
      </p:sp>
      <p:grpSp>
        <p:nvGrpSpPr>
          <p:cNvPr id="4" name="Group 3"/>
          <p:cNvGrpSpPr/>
          <p:nvPr/>
        </p:nvGrpSpPr>
        <p:grpSpPr>
          <a:xfrm>
            <a:off x="1815574" y="3886200"/>
            <a:ext cx="5804426" cy="2743200"/>
            <a:chOff x="1600200" y="4038600"/>
            <a:chExt cx="5804426" cy="2743200"/>
          </a:xfrm>
        </p:grpSpPr>
        <p:grpSp>
          <p:nvGrpSpPr>
            <p:cNvPr id="5" name="Group 6"/>
            <p:cNvGrpSpPr/>
            <p:nvPr/>
          </p:nvGrpSpPr>
          <p:grpSpPr>
            <a:xfrm>
              <a:off x="1600200" y="4038600"/>
              <a:ext cx="5804426" cy="2438400"/>
              <a:chOff x="1600200" y="3886200"/>
              <a:chExt cx="5804426" cy="2438400"/>
            </a:xfrm>
          </p:grpSpPr>
          <p:pic>
            <p:nvPicPr>
              <p:cNvPr id="13" name="Picture 3" descr="C:\Documents and Settings\Sebastian Balos\My Documents\callister 1_cr.jpg"/>
              <p:cNvPicPr>
                <a:picLocks noChangeAspect="1" noChangeArrowheads="1"/>
              </p:cNvPicPr>
              <p:nvPr/>
            </p:nvPicPr>
            <p:blipFill>
              <a:blip r:embed="rId2">
                <a:lum contrast="10000"/>
              </a:blip>
              <a:srcRect/>
              <a:stretch>
                <a:fillRect/>
              </a:stretch>
            </p:blipFill>
            <p:spPr bwMode="auto">
              <a:xfrm rot="60000">
                <a:off x="1600200" y="4038600"/>
                <a:ext cx="5804426" cy="2286000"/>
              </a:xfrm>
              <a:prstGeom prst="rect">
                <a:avLst/>
              </a:prstGeom>
              <a:noFill/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3429000" y="3886200"/>
                <a:ext cx="1371600" cy="381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r-Latn-CS" b="1" dirty="0" smtClean="0"/>
                  <a:t>Osnova</a:t>
                </a:r>
                <a:endParaRPr lang="sr-Latn-CS" b="1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410200" y="5638800"/>
                <a:ext cx="1371600" cy="381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r-Latn-CS" b="1" dirty="0" smtClean="0"/>
                  <a:t>Vlakna</a:t>
                </a:r>
                <a:endParaRPr lang="sr-Latn-CS" b="1" dirty="0"/>
              </a:p>
            </p:txBody>
          </p:sp>
        </p:grpSp>
        <p:grpSp>
          <p:nvGrpSpPr>
            <p:cNvPr id="6" name="Group 13"/>
            <p:cNvGrpSpPr/>
            <p:nvPr/>
          </p:nvGrpSpPr>
          <p:grpSpPr>
            <a:xfrm>
              <a:off x="2971800" y="6019800"/>
              <a:ext cx="3048000" cy="762000"/>
              <a:chOff x="2971800" y="5486400"/>
              <a:chExt cx="3048000" cy="76200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971800" y="5867400"/>
                <a:ext cx="30480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CS" b="1" dirty="0" smtClean="0"/>
                  <a:t>Linije deformacije osnove</a:t>
                </a:r>
                <a:endParaRPr lang="sr-Latn-CS" b="1" dirty="0"/>
              </a:p>
            </p:txBody>
          </p:sp>
          <p:cxnSp>
            <p:nvCxnSpPr>
              <p:cNvPr id="8" name="Straight Arrow Connector 7"/>
              <p:cNvCxnSpPr/>
              <p:nvPr/>
            </p:nvCxnSpPr>
            <p:spPr>
              <a:xfrm rot="16200000" flipV="1">
                <a:off x="3124200" y="5486400"/>
                <a:ext cx="381000" cy="3810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rot="16200000" flipV="1">
                <a:off x="3429000" y="5638800"/>
                <a:ext cx="381000" cy="762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rot="5400000" flipH="1" flipV="1">
                <a:off x="3810000" y="5638800"/>
                <a:ext cx="381000" cy="762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rot="5400000" flipH="1" flipV="1">
                <a:off x="4152900" y="5600700"/>
                <a:ext cx="381000" cy="1524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rot="5400000" flipH="1" flipV="1">
                <a:off x="4533900" y="5600700"/>
                <a:ext cx="381000" cy="1524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609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CS" sz="2800" dirty="0" smtClean="0"/>
              <a:t>Duktilna osnova, </a:t>
            </a:r>
            <a:r>
              <a:rPr lang="sr-Latn-CS" sz="2800" dirty="0" smtClean="0"/>
              <a:t>velika čvrstoća vlakana</a:t>
            </a:r>
            <a:r>
              <a:rPr lang="sr-Latn-CS" sz="2800" dirty="0" smtClean="0"/>
              <a:t>:</a:t>
            </a:r>
            <a:endParaRPr lang="sr-Latn-C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3810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r-Latn-CS" sz="2800" dirty="0" smtClean="0"/>
              <a:t>Krta</a:t>
            </a:r>
            <a:r>
              <a:rPr kumimoji="0" lang="sr-Latn-C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osnova, mala čvrstoća vlakana:</a:t>
            </a:r>
            <a:endParaRPr kumimoji="0" lang="sr-Latn-C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371600" y="1600200"/>
            <a:ext cx="6705600" cy="2237052"/>
            <a:chOff x="1905000" y="1143000"/>
            <a:chExt cx="6934200" cy="263080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05000" y="1143000"/>
              <a:ext cx="2971800" cy="2302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4114800" y="2362200"/>
              <a:ext cx="4724400" cy="141160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sz="2400" b="1" dirty="0" smtClean="0"/>
                <a:t>Prslina treba da “obiđe” </a:t>
              </a:r>
              <a:r>
                <a:rPr lang="sr-Latn-CS" sz="2400" b="1" dirty="0" smtClean="0"/>
                <a:t>oko </a:t>
              </a:r>
              <a:r>
                <a:rPr lang="sr-Latn-CS" sz="2400" b="1" dirty="0" smtClean="0"/>
                <a:t>celog vlakna, kako bi došlo do razdvajanja vlakna i osnove</a:t>
              </a:r>
              <a:endParaRPr lang="sr-Latn-CS" sz="2400" b="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133600" y="3108960"/>
              <a:ext cx="6858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10000" y="1524000"/>
              <a:ext cx="342900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sz="2400" b="1" dirty="0" smtClean="0">
                  <a:solidFill>
                    <a:srgbClr val="FF0000"/>
                  </a:solidFill>
                </a:rPr>
                <a:t>Razdvajanje vlakna i osnove (klizanje)</a:t>
              </a:r>
              <a:endParaRPr lang="sr-Latn-C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00400" y="1188720"/>
              <a:ext cx="17526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sz="2400" b="1" dirty="0" smtClean="0"/>
                <a:t>Praznina</a:t>
              </a:r>
              <a:endParaRPr lang="sr-Latn-CS" sz="2400" b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219200" y="4191000"/>
            <a:ext cx="6400800" cy="1915656"/>
            <a:chOff x="1981200" y="4114800"/>
            <a:chExt cx="7010400" cy="267765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81200" y="4343400"/>
              <a:ext cx="5070929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6934200" y="4114800"/>
              <a:ext cx="2057400" cy="267765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sz="2400" b="1" dirty="0" smtClean="0"/>
                <a:t>Put koji prslina treba da pređe je značajno kraći nego u prethodnom slučaju</a:t>
              </a:r>
              <a:endParaRPr lang="sr-Latn-CS" sz="2400" b="1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5400000">
              <a:off x="6362700" y="4610100"/>
              <a:ext cx="685800" cy="457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228600" y="3048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4000" b="1" dirty="0" smtClean="0"/>
              <a:t>Kretanje prsline u slučaju loše athezije</a:t>
            </a:r>
            <a:endParaRPr lang="sr-Latn-CS" sz="4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sr-Latn-CS" b="1" dirty="0" smtClean="0"/>
              <a:t>Uticaj athezije vlakana i osnove</a:t>
            </a:r>
            <a:endParaRPr lang="sr-Latn-CS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533400" y="1695271"/>
            <a:ext cx="8077200" cy="4705529"/>
            <a:chOff x="609600" y="838200"/>
            <a:chExt cx="8077200" cy="4705529"/>
          </a:xfrm>
        </p:grpSpPr>
        <p:grpSp>
          <p:nvGrpSpPr>
            <p:cNvPr id="11" name="Group 10"/>
            <p:cNvGrpSpPr/>
            <p:nvPr/>
          </p:nvGrpSpPr>
          <p:grpSpPr>
            <a:xfrm>
              <a:off x="914400" y="838200"/>
              <a:ext cx="7391400" cy="2590800"/>
              <a:chOff x="914400" y="838200"/>
              <a:chExt cx="7391400" cy="259080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976355" y="838200"/>
                <a:ext cx="7329445" cy="2481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10" name="Group 9"/>
              <p:cNvGrpSpPr/>
              <p:nvPr/>
            </p:nvGrpSpPr>
            <p:grpSpPr>
              <a:xfrm>
                <a:off x="914400" y="3059668"/>
                <a:ext cx="7391400" cy="369332"/>
                <a:chOff x="914400" y="4191000"/>
                <a:chExt cx="7391400" cy="369332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914400" y="4191000"/>
                  <a:ext cx="2438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r-Latn-CS" b="1" dirty="0" smtClean="0"/>
                    <a:t>Loša athezija</a:t>
                  </a:r>
                  <a:endParaRPr lang="sr-Latn-CS" b="1" dirty="0"/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3352800" y="4191000"/>
                  <a:ext cx="2438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r-Latn-CS" b="1" dirty="0" smtClean="0"/>
                    <a:t>Srednja athezija</a:t>
                  </a:r>
                  <a:endParaRPr lang="sr-Latn-CS" b="1" dirty="0"/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5867400" y="4191000"/>
                  <a:ext cx="2438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r-Latn-CS" b="1" dirty="0" smtClean="0"/>
                    <a:t>Dobra athezija</a:t>
                  </a:r>
                  <a:endParaRPr lang="sr-Latn-CS" b="1" dirty="0"/>
                </a:p>
              </p:txBody>
            </p:sp>
          </p:grpSp>
        </p:grpSp>
        <p:sp>
          <p:nvSpPr>
            <p:cNvPr id="8" name="Down Arrow 7"/>
            <p:cNvSpPr/>
            <p:nvPr/>
          </p:nvSpPr>
          <p:spPr>
            <a:xfrm>
              <a:off x="6629400" y="3505200"/>
              <a:ext cx="914400" cy="685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600" y="4343400"/>
              <a:ext cx="8077200" cy="1200329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CS" sz="2400" b="1" dirty="0" smtClean="0"/>
                <a:t>U slučaju dobre athezije, dobija se optimalan slučaj da se prslina kreće kroz čvrsta </a:t>
              </a:r>
              <a:r>
                <a:rPr lang="sr-Latn-CS" sz="2400" b="1" dirty="0" smtClean="0"/>
                <a:t>vlakna, čime se značajno povećava čvrstoća kompozitnog materijala.</a:t>
              </a:r>
              <a:endParaRPr lang="sr-Latn-CS" sz="2400" b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33400" y="13716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dirty="0" smtClean="0"/>
              <a:t>OSNOVA	VLAKNA</a:t>
            </a:r>
            <a:endParaRPr lang="sr-Latn-CS" sz="2000" b="1" dirty="0"/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876300" y="1790700"/>
            <a:ext cx="381000" cy="15240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2286000" y="1828800"/>
            <a:ext cx="381000" cy="7620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3505200"/>
            <a:ext cx="342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800" b="1" dirty="0" smtClean="0"/>
              <a:t>Loša athezija – izvlačenje vlakana iz osnove</a:t>
            </a:r>
            <a:endParaRPr lang="sr-Latn-C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3581400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800" b="1" dirty="0" smtClean="0"/>
              <a:t>Dobra athezija – lom vlakana</a:t>
            </a:r>
            <a:endParaRPr lang="sr-Latn-CS" sz="2800" b="1" dirty="0"/>
          </a:p>
        </p:txBody>
      </p:sp>
      <p:sp>
        <p:nvSpPr>
          <p:cNvPr id="8" name="Down Arrow 7"/>
          <p:cNvSpPr/>
          <p:nvPr/>
        </p:nvSpPr>
        <p:spPr>
          <a:xfrm>
            <a:off x="6477000" y="4572000"/>
            <a:ext cx="5334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9" name="TextBox 8"/>
          <p:cNvSpPr txBox="1"/>
          <p:nvPr/>
        </p:nvSpPr>
        <p:spPr>
          <a:xfrm>
            <a:off x="533400" y="5417403"/>
            <a:ext cx="8077200" cy="830997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b="1" dirty="0" smtClean="0"/>
              <a:t>Dobra athezija se ostvaruje hemijskom reakcijom između osnove i vlakana u tankom graničnom sloju.</a:t>
            </a:r>
            <a:endParaRPr lang="sr-Latn-CS" sz="2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21254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 smtClean="0"/>
              <a:t>Kritična dužina vlakana</a:t>
            </a:r>
            <a:endParaRPr lang="sr-Latn-C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CS" dirty="0" smtClean="0"/>
              <a:t>Kritična dužina vlakana (</a:t>
            </a:r>
            <a:r>
              <a:rPr lang="sr-Latn-CS" i="1" dirty="0" smtClean="0"/>
              <a:t>l</a:t>
            </a:r>
            <a:r>
              <a:rPr lang="sr-Latn-CS" i="1" baseline="-25000" dirty="0" smtClean="0"/>
              <a:t>krit</a:t>
            </a:r>
            <a:r>
              <a:rPr lang="sr-Latn-CS" dirty="0" smtClean="0"/>
              <a:t>) je najmanja dužina koja obezbeđuje potpun prenos napona sa osnove na vlakna:</a:t>
            </a:r>
          </a:p>
          <a:p>
            <a:endParaRPr lang="sr-Latn-CS" dirty="0" smtClean="0"/>
          </a:p>
          <a:p>
            <a:pPr algn="ctr">
              <a:buNone/>
            </a:pPr>
            <a:r>
              <a:rPr lang="sr-Latn-CS" i="1" dirty="0" smtClean="0"/>
              <a:t>l</a:t>
            </a:r>
            <a:r>
              <a:rPr lang="sr-Latn-CS" i="1" baseline="-25000" dirty="0" smtClean="0"/>
              <a:t>krit</a:t>
            </a:r>
            <a:r>
              <a:rPr lang="sr-Latn-CS" i="1" dirty="0" smtClean="0"/>
              <a:t>=R</a:t>
            </a:r>
            <a:r>
              <a:rPr lang="sr-Latn-CS" i="1" baseline="-25000" dirty="0" smtClean="0"/>
              <a:t>m</a:t>
            </a:r>
            <a:r>
              <a:rPr lang="sr-Latn-CS" i="1" dirty="0" smtClean="0"/>
              <a:t>d/2</a:t>
            </a:r>
            <a:r>
              <a:rPr lang="sr-Latn-CS" i="1" dirty="0" smtClean="0">
                <a:sym typeface="Symbol"/>
              </a:rPr>
              <a:t></a:t>
            </a:r>
          </a:p>
          <a:p>
            <a:pPr algn="ctr">
              <a:buNone/>
            </a:pPr>
            <a:endParaRPr lang="sr-Latn-CS" i="1" dirty="0" smtClean="0"/>
          </a:p>
          <a:p>
            <a:pPr>
              <a:buNone/>
            </a:pPr>
            <a:r>
              <a:rPr lang="sr-Latn-CS" i="1" dirty="0" smtClean="0">
                <a:sym typeface="Symbol"/>
              </a:rPr>
              <a:t>R</a:t>
            </a:r>
            <a:r>
              <a:rPr lang="sr-Latn-CS" i="1" baseline="-25000" dirty="0" smtClean="0">
                <a:sym typeface="Symbol"/>
              </a:rPr>
              <a:t>m</a:t>
            </a:r>
            <a:r>
              <a:rPr lang="sr-Latn-CS" dirty="0" smtClean="0">
                <a:sym typeface="Symbol"/>
              </a:rPr>
              <a:t> – zatezna čvrstoća vlakana</a:t>
            </a:r>
          </a:p>
          <a:p>
            <a:pPr>
              <a:buNone/>
            </a:pPr>
            <a:r>
              <a:rPr lang="sr-Latn-CS" i="1" dirty="0" smtClean="0">
                <a:sym typeface="Symbol"/>
              </a:rPr>
              <a:t>d</a:t>
            </a:r>
            <a:r>
              <a:rPr lang="sr-Latn-CS" dirty="0" smtClean="0">
                <a:sym typeface="Symbol"/>
              </a:rPr>
              <a:t> – prečnik vlakana</a:t>
            </a:r>
          </a:p>
          <a:p>
            <a:pPr>
              <a:buNone/>
            </a:pPr>
            <a:r>
              <a:rPr lang="sr-Latn-CS" i="1" dirty="0" smtClean="0">
                <a:sym typeface="Symbol"/>
              </a:rPr>
              <a:t> - </a:t>
            </a:r>
            <a:r>
              <a:rPr lang="sr-Latn-CS" dirty="0" smtClean="0">
                <a:sym typeface="Symbol"/>
              </a:rPr>
              <a:t>smicajni napon (athezija,napon veze) između osnove i vlakana</a:t>
            </a:r>
            <a:endParaRPr lang="sr-Latn-C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457200" y="996850"/>
            <a:ext cx="8246809" cy="4641950"/>
            <a:chOff x="439991" y="1197649"/>
            <a:chExt cx="8246809" cy="4641950"/>
          </a:xfrm>
        </p:grpSpPr>
        <p:grpSp>
          <p:nvGrpSpPr>
            <p:cNvPr id="8" name="Group 7"/>
            <p:cNvGrpSpPr/>
            <p:nvPr/>
          </p:nvGrpSpPr>
          <p:grpSpPr>
            <a:xfrm>
              <a:off x="439991" y="1197649"/>
              <a:ext cx="8246809" cy="4641950"/>
              <a:chOff x="516191" y="2543174"/>
              <a:chExt cx="8246809" cy="4641950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16191" y="2543174"/>
                <a:ext cx="8170609" cy="26384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533400" y="4876800"/>
                <a:ext cx="3048000" cy="175432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i="1" dirty="0" smtClean="0"/>
                  <a:t>l</a:t>
                </a:r>
                <a:r>
                  <a:rPr lang="en-US" b="1" i="1" dirty="0" smtClean="0"/>
                  <a:t>&lt;</a:t>
                </a:r>
                <a:r>
                  <a:rPr lang="en-US" b="1" i="1" dirty="0" err="1" smtClean="0"/>
                  <a:t>l</a:t>
                </a:r>
                <a:r>
                  <a:rPr lang="en-US" b="1" i="1" baseline="-25000" dirty="0" err="1" smtClean="0"/>
                  <a:t>krit</a:t>
                </a:r>
                <a:endParaRPr lang="sr-Latn-CS" b="1" i="1" baseline="-25000" dirty="0" smtClean="0"/>
              </a:p>
              <a:p>
                <a:pPr algn="ctr"/>
                <a:endParaRPr lang="en-US" b="1" i="1" dirty="0" smtClean="0"/>
              </a:p>
              <a:p>
                <a:pPr algn="ctr"/>
                <a:r>
                  <a:rPr lang="en-US" b="1" dirty="0" smtClean="0"/>
                  <a:t>D</a:t>
                </a:r>
                <a:r>
                  <a:rPr lang="sr-Latn-CS" b="1" dirty="0" smtClean="0"/>
                  <a:t>užina vlakna manja od kritične </a:t>
                </a:r>
              </a:p>
              <a:p>
                <a:pPr algn="ctr"/>
                <a:r>
                  <a:rPr lang="sr-Latn-CS" b="1" dirty="0" smtClean="0"/>
                  <a:t>Nepotpuno iskorišćenje zatezne čvrstoće vlakna</a:t>
                </a:r>
                <a:endParaRPr lang="sr-Latn-CS" b="1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810000" y="4876800"/>
                <a:ext cx="2514600" cy="203132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i="1" dirty="0" smtClean="0"/>
                  <a:t>l</a:t>
                </a:r>
                <a:r>
                  <a:rPr lang="en-US" b="1" i="1" dirty="0" smtClean="0"/>
                  <a:t>=</a:t>
                </a:r>
                <a:r>
                  <a:rPr lang="en-US" b="1" i="1" dirty="0" err="1" smtClean="0"/>
                  <a:t>l</a:t>
                </a:r>
                <a:r>
                  <a:rPr lang="en-US" b="1" i="1" baseline="-25000" dirty="0" err="1" smtClean="0"/>
                  <a:t>krit</a:t>
                </a:r>
                <a:endParaRPr lang="sr-Latn-CS" b="1" i="1" baseline="-25000" dirty="0" smtClean="0"/>
              </a:p>
              <a:p>
                <a:pPr algn="ctr"/>
                <a:endParaRPr lang="sr-Latn-CS" b="1" i="1" dirty="0" smtClean="0"/>
              </a:p>
              <a:p>
                <a:pPr algn="ctr"/>
                <a:r>
                  <a:rPr lang="en-US" b="1" dirty="0" smtClean="0"/>
                  <a:t>D</a:t>
                </a:r>
                <a:r>
                  <a:rPr lang="sr-Latn-CS" b="1" dirty="0" smtClean="0"/>
                  <a:t>užina vlakna jednaka kritičnoj </a:t>
                </a:r>
              </a:p>
              <a:p>
                <a:pPr algn="ctr"/>
                <a:r>
                  <a:rPr lang="sr-Latn-CS" b="1" dirty="0" smtClean="0"/>
                  <a:t>Dostizanje zatezne čvrstoće samo na sredini vlakna u tački</a:t>
                </a:r>
                <a:endParaRPr lang="sr-Latn-CS" b="1" i="1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477000" y="4876800"/>
                <a:ext cx="2286000" cy="230832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i="1" dirty="0" smtClean="0"/>
                  <a:t>l&gt;</a:t>
                </a:r>
                <a:r>
                  <a:rPr lang="en-US" b="1" i="1" dirty="0" err="1" smtClean="0"/>
                  <a:t>l</a:t>
                </a:r>
                <a:r>
                  <a:rPr lang="en-US" b="1" i="1" baseline="-25000" dirty="0" err="1" smtClean="0"/>
                  <a:t>krit</a:t>
                </a:r>
                <a:endParaRPr lang="sr-Latn-CS" b="1" i="1" baseline="-25000" dirty="0" smtClean="0"/>
              </a:p>
              <a:p>
                <a:pPr algn="ctr"/>
                <a:endParaRPr lang="sr-Latn-CS" b="1" i="1" dirty="0" smtClean="0"/>
              </a:p>
              <a:p>
                <a:pPr algn="ctr"/>
                <a:r>
                  <a:rPr lang="en-US" b="1" dirty="0" smtClean="0"/>
                  <a:t>D</a:t>
                </a:r>
                <a:r>
                  <a:rPr lang="sr-Latn-CS" b="1" dirty="0" smtClean="0"/>
                  <a:t>užina vlakna veća od kritične </a:t>
                </a:r>
              </a:p>
              <a:p>
                <a:pPr algn="ctr"/>
                <a:r>
                  <a:rPr lang="sr-Latn-CS" b="1" dirty="0" smtClean="0"/>
                  <a:t>Dostizanje zatezne čvrstoće na srednjem delu vlakna</a:t>
                </a:r>
                <a:endParaRPr lang="sr-Latn-CS" b="1" i="1" dirty="0" smtClean="0"/>
              </a:p>
              <a:p>
                <a:endParaRPr lang="sr-Latn-CS" b="1" i="1" dirty="0"/>
              </a:p>
            </p:txBody>
          </p:sp>
        </p:grpSp>
        <p:cxnSp>
          <p:nvCxnSpPr>
            <p:cNvPr id="10" name="Straight Connector 9"/>
            <p:cNvCxnSpPr/>
            <p:nvPr/>
          </p:nvCxnSpPr>
          <p:spPr>
            <a:xfrm rot="10800000">
              <a:off x="5638800" y="2706624"/>
              <a:ext cx="762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5638800" y="2825496"/>
              <a:ext cx="762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Up Arrow 11"/>
            <p:cNvSpPr/>
            <p:nvPr/>
          </p:nvSpPr>
          <p:spPr>
            <a:xfrm>
              <a:off x="6019800" y="2743200"/>
              <a:ext cx="304800" cy="381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5400000">
              <a:off x="3619500" y="1638300"/>
              <a:ext cx="1295400" cy="9144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800600" y="1295400"/>
              <a:ext cx="3657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Srednji zatezni napon koji deluje na vlakno</a:t>
              </a:r>
              <a:endParaRPr lang="sr-Latn-CS" b="1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33400" y="1524000"/>
            <a:ext cx="533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R</a:t>
            </a:r>
            <a:r>
              <a:rPr lang="sr-Latn-CS" b="1" baseline="-25000" dirty="0" smtClean="0"/>
              <a:t>m</a:t>
            </a:r>
          </a:p>
          <a:p>
            <a:endParaRPr lang="sr-Latn-C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352800" y="1459468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R</a:t>
            </a:r>
            <a:r>
              <a:rPr lang="sr-Latn-CS" b="1" baseline="-25000" dirty="0" smtClean="0"/>
              <a:t>m</a:t>
            </a:r>
            <a:endParaRPr lang="sr-Latn-C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943600" y="1447800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R</a:t>
            </a:r>
            <a:r>
              <a:rPr lang="sr-Latn-CS" b="1" baseline="-25000" dirty="0" smtClean="0"/>
              <a:t>m</a:t>
            </a:r>
            <a:endParaRPr lang="sr-Latn-C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</TotalTime>
  <Words>1150</Words>
  <Application>Microsoft Office PowerPoint</Application>
  <PresentationFormat>On-screen Show (4:3)</PresentationFormat>
  <Paragraphs>338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KOMPOZITNI MATERIJALI OJAČANI VLAKNIMA</vt:lpstr>
      <vt:lpstr>Slide 2</vt:lpstr>
      <vt:lpstr>Mehanizam ojačavanja</vt:lpstr>
      <vt:lpstr>Uticajni faktori na efikasnost ojačavanja </vt:lpstr>
      <vt:lpstr>Slide 5</vt:lpstr>
      <vt:lpstr>Uticaj athezije vlakana i osnove</vt:lpstr>
      <vt:lpstr>Slide 7</vt:lpstr>
      <vt:lpstr>Kritična dužina vlakana</vt:lpstr>
      <vt:lpstr>Slide 9</vt:lpstr>
      <vt:lpstr>Slide 10</vt:lpstr>
      <vt:lpstr>Slide 11</vt:lpstr>
      <vt:lpstr>Podela kompozitnih materijala prema kritičnoj dužini vlakana</vt:lpstr>
      <vt:lpstr>Uticaj dužine vlakana i njihove orijentacije na potreban sadržaj da se napon tečenja kompozitnog materijala izjednači sa zateznom čvrstoćom osnove:  fI(duga usmerena) &lt;&lt; fII (kratka usmerena)</vt:lpstr>
      <vt:lpstr> </vt:lpstr>
      <vt:lpstr>Vrste vlakana i niti</vt:lpstr>
      <vt:lpstr>Polimerna vlakna</vt:lpstr>
      <vt:lpstr>Metalna vlakna</vt:lpstr>
      <vt:lpstr>Metalne niti</vt:lpstr>
      <vt:lpstr>Keramička vlakna</vt:lpstr>
      <vt:lpstr>Keramičke niti</vt:lpstr>
      <vt:lpstr>Postupci dobijanja vlakana</vt:lpstr>
      <vt:lpstr>Izvlačenje i vučenje polimernih vlakana</vt:lpstr>
      <vt:lpstr>Vučenje polimernih lanaca</vt:lpstr>
      <vt:lpstr>Izvlačenje keramičkih vlakana</vt:lpstr>
      <vt:lpstr>Dobijanje vlakana naparavanjem</vt:lpstr>
      <vt:lpstr>Dobijanje ugljeničnih vlakana naparavanjem</vt:lpstr>
      <vt:lpstr>Dobijanje grafitnih nanocevčica električnim pražnjenjem</vt:lpstr>
      <vt:lpstr>Vučenje</vt:lpstr>
      <vt:lpstr>Vrste osnove</vt:lpstr>
      <vt:lpstr>Slide 30</vt:lpstr>
    </vt:vector>
  </TitlesOfParts>
  <Company>Corona Computers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Kompozitni materijali ojačani diskontinualnim vlaknima</dc:title>
  <dc:creator>Korisnik</dc:creator>
  <cp:lastModifiedBy>Korisnik</cp:lastModifiedBy>
  <cp:revision>129</cp:revision>
  <dcterms:created xsi:type="dcterms:W3CDTF">2011-03-02T13:36:20Z</dcterms:created>
  <dcterms:modified xsi:type="dcterms:W3CDTF">2011-04-04T09:20:25Z</dcterms:modified>
</cp:coreProperties>
</file>